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7" r:id="rId1"/>
  </p:sldMasterIdLst>
  <p:sldIdLst>
    <p:sldId id="256" r:id="rId2"/>
    <p:sldId id="259" r:id="rId3"/>
    <p:sldId id="269" r:id="rId4"/>
    <p:sldId id="268" r:id="rId5"/>
    <p:sldId id="260" r:id="rId6"/>
    <p:sldId id="261" r:id="rId7"/>
    <p:sldId id="262" r:id="rId8"/>
    <p:sldId id="263" r:id="rId9"/>
    <p:sldId id="264" r:id="rId10"/>
    <p:sldId id="265" r:id="rId11"/>
    <p:sldId id="266" r:id="rId12"/>
    <p:sldId id="267" r:id="rId13"/>
    <p:sldId id="258" r:id="rId1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8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C2D7"/>
    <a:srgbClr val="FCB614"/>
    <a:srgbClr val="129DBF"/>
    <a:srgbClr val="D9E8F1"/>
    <a:srgbClr val="AD122A"/>
    <a:srgbClr val="094C50"/>
    <a:srgbClr val="A10020"/>
    <a:srgbClr val="8BD3D8"/>
    <a:srgbClr val="FDB713"/>
    <a:srgbClr val="A2B52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5" autoAdjust="0"/>
    <p:restoredTop sz="94639" autoAdjust="0"/>
  </p:normalViewPr>
  <p:slideViewPr>
    <p:cSldViewPr snapToGrid="0" snapToObjects="1">
      <p:cViewPr varScale="1">
        <p:scale>
          <a:sx n="91" d="100"/>
          <a:sy n="91" d="100"/>
        </p:scale>
        <p:origin x="780" y="84"/>
      </p:cViewPr>
      <p:guideLst>
        <p:guide orient="horz" pos="1620"/>
        <p:guide pos="892"/>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UNM12926_PPT_Light_Wide_8.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hasCustomPrompt="1"/>
          </p:nvPr>
        </p:nvSpPr>
        <p:spPr>
          <a:xfrm>
            <a:off x="1678621" y="1150187"/>
            <a:ext cx="6012202" cy="1102519"/>
          </a:xfrm>
        </p:spPr>
        <p:txBody>
          <a:bodyPr anchor="b">
            <a:noAutofit/>
          </a:bodyPr>
          <a:lstStyle>
            <a:lvl1pPr algn="l">
              <a:lnSpc>
                <a:spcPct val="80000"/>
              </a:lnSpc>
              <a:defRPr sz="7200" b="1" i="0" baseline="0">
                <a:solidFill>
                  <a:schemeClr val="bg1"/>
                </a:solidFill>
                <a:latin typeface="Arial-BoldMT"/>
                <a:cs typeface="Arial-BoldMT"/>
              </a:defRPr>
            </a:lvl1pPr>
          </a:lstStyle>
          <a:p>
            <a:r>
              <a:rPr lang="en-US" dirty="0" smtClean="0"/>
              <a:t>Headline</a:t>
            </a:r>
            <a:endParaRPr lang="en-US" dirty="0"/>
          </a:p>
        </p:txBody>
      </p:sp>
      <p:sp>
        <p:nvSpPr>
          <p:cNvPr id="3" name="Subtitle 2"/>
          <p:cNvSpPr>
            <a:spLocks noGrp="1"/>
          </p:cNvSpPr>
          <p:nvPr>
            <p:ph type="subTitle" idx="1" hasCustomPrompt="1"/>
          </p:nvPr>
        </p:nvSpPr>
        <p:spPr>
          <a:xfrm>
            <a:off x="1727200" y="2537042"/>
            <a:ext cx="6012203" cy="516383"/>
          </a:xfrm>
        </p:spPr>
        <p:txBody>
          <a:bodyPr>
            <a:normAutofit/>
          </a:bodyPr>
          <a:lstStyle>
            <a:lvl1pPr marL="0" indent="0" algn="l">
              <a:buNone/>
              <a:defRPr sz="2000" b="1" i="0" baseline="0">
                <a:solidFill>
                  <a:srgbClr val="D9E8F1"/>
                </a:solidFill>
                <a:latin typeface="Arial-BoldMT"/>
                <a:cs typeface="Arial-Bold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Subhead</a:t>
            </a:r>
            <a:endParaRPr lang="en-US" dirty="0"/>
          </a:p>
        </p:txBody>
      </p:sp>
    </p:spTree>
    <p:extLst>
      <p:ext uri="{BB962C8B-B14F-4D97-AF65-F5344CB8AC3E}">
        <p14:creationId xmlns:p14="http://schemas.microsoft.com/office/powerpoint/2010/main" val="1008552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6049" y="296874"/>
            <a:ext cx="6636018" cy="1416338"/>
          </a:xfrm>
        </p:spPr>
        <p:txBody>
          <a:bodyPr tIns="0" bIns="0"/>
          <a:lstStyle/>
          <a:p>
            <a:r>
              <a:rPr lang="en-US" dirty="0" smtClean="0"/>
              <a:t>Click to edit Master title style</a:t>
            </a:r>
            <a:endParaRPr lang="en-US" dirty="0"/>
          </a:p>
        </p:txBody>
      </p:sp>
      <p:sp>
        <p:nvSpPr>
          <p:cNvPr id="3" name="Content Placeholder 2"/>
          <p:cNvSpPr>
            <a:spLocks noGrp="1"/>
          </p:cNvSpPr>
          <p:nvPr>
            <p:ph idx="1"/>
          </p:nvPr>
        </p:nvSpPr>
        <p:spPr>
          <a:xfrm>
            <a:off x="1416050" y="2111543"/>
            <a:ext cx="6636016" cy="2817411"/>
          </a:xfrm>
        </p:spPr>
        <p:txBody>
          <a:bodyPr/>
          <a:lstStyle>
            <a:lvl1pPr>
              <a:lnSpc>
                <a:spcPct val="90000"/>
              </a:lnSpc>
              <a:defRPr>
                <a:solidFill>
                  <a:srgbClr val="93C2D7"/>
                </a:solidFill>
              </a:defRPr>
            </a:lvl1pPr>
            <a:lvl2pPr>
              <a:lnSpc>
                <a:spcPct val="90000"/>
              </a:lnSpc>
              <a:defRPr sz="2000">
                <a:solidFill>
                  <a:srgbClr val="93C2D7"/>
                </a:solidFill>
                <a:latin typeface="Arial"/>
                <a:cs typeface="Arial"/>
              </a:defRPr>
            </a:lvl2pPr>
            <a:lvl3pPr>
              <a:lnSpc>
                <a:spcPct val="90000"/>
              </a:lnSpc>
              <a:defRPr>
                <a:solidFill>
                  <a:srgbClr val="93C2D7"/>
                </a:solidFill>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0"/>
          </p:nvPr>
        </p:nvSpPr>
        <p:spPr>
          <a:xfrm>
            <a:off x="1416049" y="1711985"/>
            <a:ext cx="6636017" cy="342900"/>
          </a:xfrm>
        </p:spPr>
        <p:txBody>
          <a:bodyPr tIns="0" bIns="0" anchor="t"/>
          <a:lstStyle>
            <a:lvl1pPr>
              <a:defRPr b="1">
                <a:solidFill>
                  <a:srgbClr val="FCB614"/>
                </a:solidFill>
              </a:defRPr>
            </a:lvl1pPr>
          </a:lstStyle>
          <a:p>
            <a:pPr lvl="0"/>
            <a:r>
              <a:rPr lang="en-US" dirty="0" smtClean="0"/>
              <a:t>Click to edit Master text styles</a:t>
            </a:r>
          </a:p>
        </p:txBody>
      </p:sp>
    </p:spTree>
    <p:extLst>
      <p:ext uri="{BB962C8B-B14F-4D97-AF65-F5344CB8AC3E}">
        <p14:creationId xmlns:p14="http://schemas.microsoft.com/office/powerpoint/2010/main" val="203327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16048" y="252839"/>
            <a:ext cx="6559148" cy="1459147"/>
          </a:xfrm>
        </p:spPr>
        <p:txBody>
          <a:bodyPr tIns="0" bIns="0" anchor="b"/>
          <a:lstStyle>
            <a:lvl1pPr algn="l">
              <a:defRPr sz="5400" b="1"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1416048" y="2113684"/>
            <a:ext cx="6559148" cy="2338575"/>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1416048" y="4452259"/>
            <a:ext cx="1293548" cy="273844"/>
          </a:xfrm>
          <a:prstGeom prst="rect">
            <a:avLst/>
          </a:prstGeom>
        </p:spPr>
        <p:txBody>
          <a:bodyPr/>
          <a:lstStyle>
            <a:lvl1pPr>
              <a:defRPr>
                <a:solidFill>
                  <a:srgbClr val="989EA3"/>
                </a:solidFill>
              </a:defRPr>
            </a:lvl1pPr>
          </a:lstStyle>
          <a:p>
            <a:fld id="{A3F11EEC-60B6-DF4B-A821-B910872C5F64}" type="datetimeFigureOut">
              <a:rPr lang="en-US" smtClean="0"/>
              <a:pPr/>
              <a:t>10/6/2020</a:t>
            </a:fld>
            <a:endParaRPr lang="en-US" dirty="0"/>
          </a:p>
        </p:txBody>
      </p:sp>
      <p:sp>
        <p:nvSpPr>
          <p:cNvPr id="5" name="Footer Placeholder 4"/>
          <p:cNvSpPr>
            <a:spLocks noGrp="1"/>
          </p:cNvSpPr>
          <p:nvPr>
            <p:ph type="ftr" sz="quarter" idx="11"/>
          </p:nvPr>
        </p:nvSpPr>
        <p:spPr>
          <a:xfrm>
            <a:off x="2709596" y="4452259"/>
            <a:ext cx="4003413" cy="273844"/>
          </a:xfrm>
          <a:prstGeom prst="rect">
            <a:avLst/>
          </a:prstGeom>
        </p:spPr>
        <p:txBody>
          <a:bodyPr/>
          <a:lstStyle>
            <a:lvl1pPr algn="ctr">
              <a:defRPr>
                <a:solidFill>
                  <a:srgbClr val="989EA3"/>
                </a:solidFill>
              </a:defRPr>
            </a:lvl1pPr>
          </a:lstStyle>
          <a:p>
            <a:endParaRPr lang="en-US" dirty="0"/>
          </a:p>
        </p:txBody>
      </p:sp>
      <p:sp>
        <p:nvSpPr>
          <p:cNvPr id="6" name="Slide Number Placeholder 5"/>
          <p:cNvSpPr>
            <a:spLocks noGrp="1"/>
          </p:cNvSpPr>
          <p:nvPr>
            <p:ph type="sldNum" sz="quarter" idx="12"/>
          </p:nvPr>
        </p:nvSpPr>
        <p:spPr>
          <a:xfrm>
            <a:off x="6713009" y="4452259"/>
            <a:ext cx="1262187" cy="273844"/>
          </a:xfrm>
          <a:prstGeom prst="rect">
            <a:avLst/>
          </a:prstGeom>
        </p:spPr>
        <p:txBody>
          <a:bodyPr/>
          <a:lstStyle>
            <a:lvl1pPr algn="r">
              <a:defRPr>
                <a:solidFill>
                  <a:srgbClr val="989EA3"/>
                </a:solidFill>
              </a:defRPr>
            </a:lvl1pPr>
          </a:lstStyle>
          <a:p>
            <a:fld id="{C2F1CAA2-7C6D-8F48-BAEE-2DAFD071A580}" type="slidenum">
              <a:rPr lang="en-US" smtClean="0"/>
              <a:pPr/>
              <a:t>‹#›</a:t>
            </a:fld>
            <a:endParaRPr lang="en-US" dirty="0"/>
          </a:p>
        </p:txBody>
      </p:sp>
      <p:sp>
        <p:nvSpPr>
          <p:cNvPr id="7" name="Content Placeholder 7"/>
          <p:cNvSpPr>
            <a:spLocks noGrp="1"/>
          </p:cNvSpPr>
          <p:nvPr>
            <p:ph sz="quarter" idx="13"/>
          </p:nvPr>
        </p:nvSpPr>
        <p:spPr>
          <a:xfrm>
            <a:off x="1416049" y="1711985"/>
            <a:ext cx="6559147" cy="342900"/>
          </a:xfrm>
        </p:spPr>
        <p:txBody>
          <a:bodyPr tIns="0" bIns="0" anchor="t"/>
          <a:lstStyle>
            <a:lvl1pPr>
              <a:defRPr b="1">
                <a:solidFill>
                  <a:srgbClr val="FCB614"/>
                </a:solidFill>
              </a:defRPr>
            </a:lvl1pPr>
          </a:lstStyle>
          <a:p>
            <a:pPr lvl="0"/>
            <a:r>
              <a:rPr lang="en-US" dirty="0" smtClean="0"/>
              <a:t>Click to edit Master text styles</a:t>
            </a:r>
          </a:p>
        </p:txBody>
      </p:sp>
    </p:spTree>
    <p:extLst>
      <p:ext uri="{BB962C8B-B14F-4D97-AF65-F5344CB8AC3E}">
        <p14:creationId xmlns:p14="http://schemas.microsoft.com/office/powerpoint/2010/main" val="867386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416050" y="296874"/>
            <a:ext cx="6658562" cy="1416338"/>
          </a:xfrm>
        </p:spPr>
        <p:txBody>
          <a:bodyPr tIns="0" bIns="0"/>
          <a:lstStyle/>
          <a:p>
            <a:r>
              <a:rPr lang="en-US" dirty="0" smtClean="0"/>
              <a:t>Click to edit Master title style</a:t>
            </a:r>
            <a:endParaRPr lang="en-US" dirty="0"/>
          </a:p>
        </p:txBody>
      </p:sp>
      <p:sp>
        <p:nvSpPr>
          <p:cNvPr id="3" name="Text Placeholder 2"/>
          <p:cNvSpPr>
            <a:spLocks noGrp="1"/>
          </p:cNvSpPr>
          <p:nvPr>
            <p:ph type="body" idx="1"/>
          </p:nvPr>
        </p:nvSpPr>
        <p:spPr>
          <a:xfrm>
            <a:off x="1416050" y="2113684"/>
            <a:ext cx="3198889" cy="2338575"/>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Content Placeholder 7"/>
          <p:cNvSpPr>
            <a:spLocks noGrp="1"/>
          </p:cNvSpPr>
          <p:nvPr>
            <p:ph sz="quarter" idx="13"/>
          </p:nvPr>
        </p:nvSpPr>
        <p:spPr>
          <a:xfrm>
            <a:off x="1416050" y="1711985"/>
            <a:ext cx="6240890" cy="342900"/>
          </a:xfrm>
        </p:spPr>
        <p:txBody>
          <a:bodyPr tIns="0" bIns="0" anchor="t"/>
          <a:lstStyle>
            <a:lvl1pPr>
              <a:defRPr b="1">
                <a:solidFill>
                  <a:srgbClr val="FCB614"/>
                </a:solidFill>
              </a:defRPr>
            </a:lvl1pPr>
          </a:lstStyle>
          <a:p>
            <a:pPr lvl="0"/>
            <a:r>
              <a:rPr lang="en-US" dirty="0" smtClean="0"/>
              <a:t>Click to edit Master text styles</a:t>
            </a:r>
          </a:p>
        </p:txBody>
      </p:sp>
      <p:sp>
        <p:nvSpPr>
          <p:cNvPr id="5" name="Text Placeholder 2"/>
          <p:cNvSpPr>
            <a:spLocks noGrp="1"/>
          </p:cNvSpPr>
          <p:nvPr>
            <p:ph type="body" idx="14"/>
          </p:nvPr>
        </p:nvSpPr>
        <p:spPr>
          <a:xfrm>
            <a:off x="4871711" y="2119040"/>
            <a:ext cx="3202901" cy="2338575"/>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18503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416051" y="296874"/>
            <a:ext cx="6708022" cy="1416338"/>
          </a:xfr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1416051" y="2113684"/>
            <a:ext cx="3198890" cy="2219851"/>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Content Placeholder 7"/>
          <p:cNvSpPr>
            <a:spLocks noGrp="1"/>
          </p:cNvSpPr>
          <p:nvPr>
            <p:ph sz="quarter" idx="13"/>
          </p:nvPr>
        </p:nvSpPr>
        <p:spPr>
          <a:xfrm>
            <a:off x="1416050" y="1711985"/>
            <a:ext cx="6708022" cy="342900"/>
          </a:xfrm>
        </p:spPr>
        <p:txBody>
          <a:bodyPr tIns="0" bIns="0" anchor="t"/>
          <a:lstStyle>
            <a:lvl1pPr>
              <a:defRPr b="1">
                <a:solidFill>
                  <a:srgbClr val="FCB614"/>
                </a:solidFill>
              </a:defRPr>
            </a:lvl1pPr>
          </a:lstStyle>
          <a:p>
            <a:pPr lvl="0"/>
            <a:r>
              <a:rPr lang="en-US" dirty="0" smtClean="0"/>
              <a:t>Click to edit Master text styles</a:t>
            </a:r>
          </a:p>
        </p:txBody>
      </p:sp>
      <p:sp>
        <p:nvSpPr>
          <p:cNvPr id="5" name="Text Placeholder 2"/>
          <p:cNvSpPr>
            <a:spLocks noGrp="1"/>
          </p:cNvSpPr>
          <p:nvPr>
            <p:ph type="body" idx="14"/>
          </p:nvPr>
        </p:nvSpPr>
        <p:spPr>
          <a:xfrm>
            <a:off x="4927228" y="2119041"/>
            <a:ext cx="3196843" cy="2214494"/>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Date Placeholder 3"/>
          <p:cNvSpPr>
            <a:spLocks noGrp="1"/>
          </p:cNvSpPr>
          <p:nvPr>
            <p:ph type="dt" sz="half" idx="10"/>
          </p:nvPr>
        </p:nvSpPr>
        <p:spPr>
          <a:xfrm>
            <a:off x="1416050" y="4452259"/>
            <a:ext cx="1293548" cy="273844"/>
          </a:xfrm>
          <a:prstGeom prst="rect">
            <a:avLst/>
          </a:prstGeom>
        </p:spPr>
        <p:txBody>
          <a:bodyPr/>
          <a:lstStyle>
            <a:lvl1pPr>
              <a:defRPr>
                <a:solidFill>
                  <a:srgbClr val="989EA3"/>
                </a:solidFill>
              </a:defRPr>
            </a:lvl1pPr>
          </a:lstStyle>
          <a:p>
            <a:fld id="{A3F11EEC-60B6-DF4B-A821-B910872C5F64}" type="datetimeFigureOut">
              <a:rPr lang="en-US" smtClean="0"/>
              <a:pPr/>
              <a:t>10/6/2020</a:t>
            </a:fld>
            <a:endParaRPr lang="en-US" dirty="0"/>
          </a:p>
        </p:txBody>
      </p:sp>
      <p:sp>
        <p:nvSpPr>
          <p:cNvPr id="7" name="Footer Placeholder 4"/>
          <p:cNvSpPr>
            <a:spLocks noGrp="1"/>
          </p:cNvSpPr>
          <p:nvPr>
            <p:ph type="ftr" sz="quarter" idx="11"/>
          </p:nvPr>
        </p:nvSpPr>
        <p:spPr>
          <a:xfrm>
            <a:off x="2709598" y="4452259"/>
            <a:ext cx="4152286" cy="273844"/>
          </a:xfrm>
          <a:prstGeom prst="rect">
            <a:avLst/>
          </a:prstGeom>
        </p:spPr>
        <p:txBody>
          <a:bodyPr/>
          <a:lstStyle>
            <a:lvl1pPr algn="ctr">
              <a:defRPr>
                <a:solidFill>
                  <a:srgbClr val="989EA3"/>
                </a:solidFill>
              </a:defRPr>
            </a:lvl1pPr>
          </a:lstStyle>
          <a:p>
            <a:endParaRPr lang="en-US" dirty="0"/>
          </a:p>
        </p:txBody>
      </p:sp>
      <p:sp>
        <p:nvSpPr>
          <p:cNvPr id="8" name="Slide Number Placeholder 5"/>
          <p:cNvSpPr>
            <a:spLocks noGrp="1"/>
          </p:cNvSpPr>
          <p:nvPr>
            <p:ph type="sldNum" sz="quarter" idx="12"/>
          </p:nvPr>
        </p:nvSpPr>
        <p:spPr>
          <a:xfrm>
            <a:off x="6861884" y="4452259"/>
            <a:ext cx="1262187" cy="273844"/>
          </a:xfrm>
          <a:prstGeom prst="rect">
            <a:avLst/>
          </a:prstGeom>
        </p:spPr>
        <p:txBody>
          <a:bodyPr/>
          <a:lstStyle>
            <a:lvl1pPr algn="r">
              <a:defRPr>
                <a:solidFill>
                  <a:srgbClr val="989EA3"/>
                </a:solidFill>
              </a:defRPr>
            </a:lvl1pPr>
          </a:lstStyle>
          <a:p>
            <a:fld id="{C2F1CAA2-7C6D-8F48-BAEE-2DAFD071A580}" type="slidenum">
              <a:rPr lang="en-US" smtClean="0"/>
              <a:pPr/>
              <a:t>‹#›</a:t>
            </a:fld>
            <a:endParaRPr lang="en-US" dirty="0"/>
          </a:p>
        </p:txBody>
      </p:sp>
    </p:spTree>
    <p:extLst>
      <p:ext uri="{BB962C8B-B14F-4D97-AF65-F5344CB8AC3E}">
        <p14:creationId xmlns:p14="http://schemas.microsoft.com/office/powerpoint/2010/main" val="3390570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UNM12926_PPT_Light_Wide_10.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76191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6049" y="295647"/>
            <a:ext cx="6666078" cy="1416338"/>
          </a:xfrm>
        </p:spPr>
        <p:txBody>
          <a:bodyPr tIns="0" bIns="0"/>
          <a:lstStyle>
            <a:lvl1pPr>
              <a:defRPr>
                <a:solidFill>
                  <a:srgbClr val="129DBF"/>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416049" y="2110316"/>
            <a:ext cx="6666077" cy="2817411"/>
          </a:xfrm>
        </p:spPr>
        <p:txBody>
          <a:bodyPr/>
          <a:lstStyle>
            <a:lvl1pPr>
              <a:lnSpc>
                <a:spcPct val="90000"/>
              </a:lnSpc>
              <a:defRPr>
                <a:solidFill>
                  <a:srgbClr val="93C2D7"/>
                </a:solidFill>
              </a:defRPr>
            </a:lvl1pPr>
            <a:lvl2pPr>
              <a:lnSpc>
                <a:spcPct val="90000"/>
              </a:lnSpc>
              <a:defRPr sz="2000">
                <a:latin typeface="Arial"/>
                <a:cs typeface="Arial"/>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0"/>
          </p:nvPr>
        </p:nvSpPr>
        <p:spPr>
          <a:xfrm>
            <a:off x="1416050" y="1710758"/>
            <a:ext cx="6666077" cy="342900"/>
          </a:xfrm>
        </p:spPr>
        <p:txBody>
          <a:bodyPr tIns="0" bIns="0" anchor="t"/>
          <a:lstStyle>
            <a:lvl1pPr>
              <a:defRPr b="1">
                <a:solidFill>
                  <a:srgbClr val="FCB614"/>
                </a:solidFill>
              </a:defRPr>
            </a:lvl1pPr>
          </a:lstStyle>
          <a:p>
            <a:pPr lvl="0"/>
            <a:r>
              <a:rPr lang="en-US" dirty="0" smtClean="0"/>
              <a:t>Click to edit Master text styles</a:t>
            </a:r>
            <a:endParaRPr lang="en-US" dirty="0"/>
          </a:p>
        </p:txBody>
      </p:sp>
    </p:spTree>
    <p:extLst>
      <p:ext uri="{BB962C8B-B14F-4D97-AF65-F5344CB8AC3E}">
        <p14:creationId xmlns:p14="http://schemas.microsoft.com/office/powerpoint/2010/main" val="2033275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16050" y="252839"/>
            <a:ext cx="6596721" cy="1459147"/>
          </a:xfrm>
        </p:spPr>
        <p:txBody>
          <a:bodyPr tIns="0" bIns="0" anchor="b"/>
          <a:lstStyle>
            <a:lvl1pPr algn="l">
              <a:defRPr sz="5400" b="1"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1416049" y="2113684"/>
            <a:ext cx="6596721" cy="2338575"/>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1416049" y="4452259"/>
            <a:ext cx="1293548" cy="273844"/>
          </a:xfrm>
          <a:prstGeom prst="rect">
            <a:avLst/>
          </a:prstGeom>
        </p:spPr>
        <p:txBody>
          <a:bodyPr/>
          <a:lstStyle>
            <a:lvl1pPr>
              <a:defRPr>
                <a:solidFill>
                  <a:srgbClr val="989EA3"/>
                </a:solidFill>
              </a:defRPr>
            </a:lvl1pPr>
          </a:lstStyle>
          <a:p>
            <a:fld id="{A3F11EEC-60B6-DF4B-A821-B910872C5F64}" type="datetimeFigureOut">
              <a:rPr lang="en-US" smtClean="0"/>
              <a:pPr/>
              <a:t>10/6/2020</a:t>
            </a:fld>
            <a:endParaRPr lang="en-US" dirty="0"/>
          </a:p>
        </p:txBody>
      </p:sp>
      <p:sp>
        <p:nvSpPr>
          <p:cNvPr id="5" name="Footer Placeholder 4"/>
          <p:cNvSpPr>
            <a:spLocks noGrp="1"/>
          </p:cNvSpPr>
          <p:nvPr>
            <p:ph type="ftr" sz="quarter" idx="11"/>
          </p:nvPr>
        </p:nvSpPr>
        <p:spPr>
          <a:xfrm>
            <a:off x="2709596" y="4452259"/>
            <a:ext cx="4040987" cy="273844"/>
          </a:xfrm>
          <a:prstGeom prst="rect">
            <a:avLst/>
          </a:prstGeom>
        </p:spPr>
        <p:txBody>
          <a:bodyPr/>
          <a:lstStyle>
            <a:lvl1pPr algn="ctr">
              <a:defRPr>
                <a:solidFill>
                  <a:srgbClr val="989EA3"/>
                </a:solidFill>
              </a:defRPr>
            </a:lvl1pPr>
          </a:lstStyle>
          <a:p>
            <a:endParaRPr lang="en-US" dirty="0"/>
          </a:p>
        </p:txBody>
      </p:sp>
      <p:sp>
        <p:nvSpPr>
          <p:cNvPr id="6" name="Slide Number Placeholder 5"/>
          <p:cNvSpPr>
            <a:spLocks noGrp="1"/>
          </p:cNvSpPr>
          <p:nvPr>
            <p:ph type="sldNum" sz="quarter" idx="12"/>
          </p:nvPr>
        </p:nvSpPr>
        <p:spPr>
          <a:xfrm>
            <a:off x="6750584" y="4452259"/>
            <a:ext cx="1262187" cy="273844"/>
          </a:xfrm>
          <a:prstGeom prst="rect">
            <a:avLst/>
          </a:prstGeom>
        </p:spPr>
        <p:txBody>
          <a:bodyPr/>
          <a:lstStyle>
            <a:lvl1pPr algn="r">
              <a:defRPr>
                <a:solidFill>
                  <a:srgbClr val="989EA3"/>
                </a:solidFill>
              </a:defRPr>
            </a:lvl1pPr>
          </a:lstStyle>
          <a:p>
            <a:fld id="{C2F1CAA2-7C6D-8F48-BAEE-2DAFD071A580}" type="slidenum">
              <a:rPr lang="en-US" smtClean="0"/>
              <a:pPr/>
              <a:t>‹#›</a:t>
            </a:fld>
            <a:endParaRPr lang="en-US" dirty="0"/>
          </a:p>
        </p:txBody>
      </p:sp>
      <p:sp>
        <p:nvSpPr>
          <p:cNvPr id="7" name="Content Placeholder 7"/>
          <p:cNvSpPr>
            <a:spLocks noGrp="1"/>
          </p:cNvSpPr>
          <p:nvPr>
            <p:ph sz="quarter" idx="13"/>
          </p:nvPr>
        </p:nvSpPr>
        <p:spPr>
          <a:xfrm>
            <a:off x="1416049" y="1711985"/>
            <a:ext cx="6596721" cy="342900"/>
          </a:xfrm>
        </p:spPr>
        <p:txBody>
          <a:bodyPr tIns="0" bIns="0" anchor="t"/>
          <a:lstStyle>
            <a:lvl1pPr>
              <a:defRPr b="1">
                <a:solidFill>
                  <a:srgbClr val="FCB614"/>
                </a:solidFill>
              </a:defRPr>
            </a:lvl1pPr>
          </a:lstStyle>
          <a:p>
            <a:pPr lvl="0"/>
            <a:r>
              <a:rPr lang="en-US" dirty="0" smtClean="0"/>
              <a:t>Click to edit Master text styles</a:t>
            </a:r>
            <a:endParaRPr lang="en-US" dirty="0"/>
          </a:p>
        </p:txBody>
      </p:sp>
    </p:spTree>
    <p:extLst>
      <p:ext uri="{BB962C8B-B14F-4D97-AF65-F5344CB8AC3E}">
        <p14:creationId xmlns:p14="http://schemas.microsoft.com/office/powerpoint/2010/main" val="867386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416050" y="296874"/>
            <a:ext cx="6643531" cy="1416338"/>
          </a:xfrm>
        </p:spPr>
        <p:txBody>
          <a:bodyPr tIns="0" bIns="0"/>
          <a:lstStyle/>
          <a:p>
            <a:r>
              <a:rPr lang="en-US" dirty="0" smtClean="0"/>
              <a:t>Click to edit Master title style</a:t>
            </a:r>
            <a:endParaRPr lang="en-US" dirty="0"/>
          </a:p>
        </p:txBody>
      </p:sp>
      <p:sp>
        <p:nvSpPr>
          <p:cNvPr id="3" name="Text Placeholder 2"/>
          <p:cNvSpPr>
            <a:spLocks noGrp="1"/>
          </p:cNvSpPr>
          <p:nvPr>
            <p:ph type="body" idx="1"/>
          </p:nvPr>
        </p:nvSpPr>
        <p:spPr>
          <a:xfrm>
            <a:off x="1416051" y="2113684"/>
            <a:ext cx="3198890" cy="2338575"/>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Content Placeholder 7"/>
          <p:cNvSpPr>
            <a:spLocks noGrp="1"/>
          </p:cNvSpPr>
          <p:nvPr>
            <p:ph sz="quarter" idx="13"/>
          </p:nvPr>
        </p:nvSpPr>
        <p:spPr>
          <a:xfrm>
            <a:off x="1416050" y="1711985"/>
            <a:ext cx="6643532" cy="342900"/>
          </a:xfrm>
        </p:spPr>
        <p:txBody>
          <a:bodyPr tIns="0" bIns="0" anchor="t"/>
          <a:lstStyle>
            <a:lvl1pPr>
              <a:defRPr b="1">
                <a:solidFill>
                  <a:srgbClr val="FCB614"/>
                </a:solidFill>
              </a:defRPr>
            </a:lvl1pPr>
          </a:lstStyle>
          <a:p>
            <a:pPr lvl="0"/>
            <a:r>
              <a:rPr lang="en-US" dirty="0" smtClean="0"/>
              <a:t>Click to edit Master text styles</a:t>
            </a:r>
            <a:endParaRPr lang="en-US" dirty="0"/>
          </a:p>
        </p:txBody>
      </p:sp>
      <p:sp>
        <p:nvSpPr>
          <p:cNvPr id="5" name="Text Placeholder 2"/>
          <p:cNvSpPr>
            <a:spLocks noGrp="1"/>
          </p:cNvSpPr>
          <p:nvPr>
            <p:ph type="body" idx="14"/>
          </p:nvPr>
        </p:nvSpPr>
        <p:spPr>
          <a:xfrm>
            <a:off x="4864771" y="2119040"/>
            <a:ext cx="3194810" cy="2338575"/>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18503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416049" y="302231"/>
            <a:ext cx="6708023" cy="1416338"/>
          </a:xfr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1416049" y="2119041"/>
            <a:ext cx="3198891" cy="2219851"/>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Content Placeholder 7"/>
          <p:cNvSpPr>
            <a:spLocks noGrp="1"/>
          </p:cNvSpPr>
          <p:nvPr>
            <p:ph sz="quarter" idx="13"/>
          </p:nvPr>
        </p:nvSpPr>
        <p:spPr>
          <a:xfrm>
            <a:off x="1416049" y="1717342"/>
            <a:ext cx="6708023" cy="342900"/>
          </a:xfrm>
        </p:spPr>
        <p:txBody>
          <a:bodyPr tIns="0" bIns="0" anchor="t"/>
          <a:lstStyle>
            <a:lvl1pPr>
              <a:defRPr b="1">
                <a:solidFill>
                  <a:srgbClr val="FCB614"/>
                </a:solidFill>
              </a:defRPr>
            </a:lvl1pPr>
          </a:lstStyle>
          <a:p>
            <a:pPr lvl="0"/>
            <a:r>
              <a:rPr lang="en-US" dirty="0" smtClean="0"/>
              <a:t>Click to edit Master text styles</a:t>
            </a:r>
            <a:endParaRPr lang="en-US" dirty="0"/>
          </a:p>
        </p:txBody>
      </p:sp>
      <p:sp>
        <p:nvSpPr>
          <p:cNvPr id="5" name="Text Placeholder 2"/>
          <p:cNvSpPr>
            <a:spLocks noGrp="1"/>
          </p:cNvSpPr>
          <p:nvPr>
            <p:ph type="body" idx="14"/>
          </p:nvPr>
        </p:nvSpPr>
        <p:spPr>
          <a:xfrm>
            <a:off x="4927229" y="2124398"/>
            <a:ext cx="3196844" cy="2214494"/>
          </a:xfrm>
        </p:spPr>
        <p:txBody>
          <a:bodyPr anchor="t"/>
          <a:lstStyle>
            <a:lvl1pPr marL="0" indent="0">
              <a:buNone/>
              <a:defRPr sz="2000" b="0">
                <a:solidFill>
                  <a:srgbClr val="93C2D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Date Placeholder 3"/>
          <p:cNvSpPr>
            <a:spLocks noGrp="1"/>
          </p:cNvSpPr>
          <p:nvPr>
            <p:ph type="dt" sz="half" idx="10"/>
          </p:nvPr>
        </p:nvSpPr>
        <p:spPr>
          <a:xfrm>
            <a:off x="1416049" y="4457616"/>
            <a:ext cx="1293548" cy="273844"/>
          </a:xfrm>
          <a:prstGeom prst="rect">
            <a:avLst/>
          </a:prstGeom>
        </p:spPr>
        <p:txBody>
          <a:bodyPr/>
          <a:lstStyle>
            <a:lvl1pPr>
              <a:defRPr>
                <a:solidFill>
                  <a:srgbClr val="989EA3"/>
                </a:solidFill>
              </a:defRPr>
            </a:lvl1pPr>
          </a:lstStyle>
          <a:p>
            <a:fld id="{A3F11EEC-60B6-DF4B-A821-B910872C5F64}" type="datetimeFigureOut">
              <a:rPr lang="en-US" smtClean="0"/>
              <a:pPr/>
              <a:t>10/6/2020</a:t>
            </a:fld>
            <a:endParaRPr lang="en-US" dirty="0"/>
          </a:p>
        </p:txBody>
      </p:sp>
      <p:sp>
        <p:nvSpPr>
          <p:cNvPr id="7" name="Footer Placeholder 4"/>
          <p:cNvSpPr>
            <a:spLocks noGrp="1"/>
          </p:cNvSpPr>
          <p:nvPr>
            <p:ph type="ftr" sz="quarter" idx="11"/>
          </p:nvPr>
        </p:nvSpPr>
        <p:spPr>
          <a:xfrm>
            <a:off x="2709597" y="4457616"/>
            <a:ext cx="4152288" cy="273844"/>
          </a:xfrm>
          <a:prstGeom prst="rect">
            <a:avLst/>
          </a:prstGeom>
        </p:spPr>
        <p:txBody>
          <a:bodyPr/>
          <a:lstStyle>
            <a:lvl1pPr algn="ctr">
              <a:defRPr>
                <a:solidFill>
                  <a:srgbClr val="989EA3"/>
                </a:solidFill>
              </a:defRPr>
            </a:lvl1pPr>
          </a:lstStyle>
          <a:p>
            <a:endParaRPr lang="en-US" dirty="0"/>
          </a:p>
        </p:txBody>
      </p:sp>
      <p:sp>
        <p:nvSpPr>
          <p:cNvPr id="8" name="Slide Number Placeholder 5"/>
          <p:cNvSpPr>
            <a:spLocks noGrp="1"/>
          </p:cNvSpPr>
          <p:nvPr>
            <p:ph type="sldNum" sz="quarter" idx="12"/>
          </p:nvPr>
        </p:nvSpPr>
        <p:spPr>
          <a:xfrm>
            <a:off x="6861885" y="4457616"/>
            <a:ext cx="1262187" cy="273844"/>
          </a:xfrm>
          <a:prstGeom prst="rect">
            <a:avLst/>
          </a:prstGeom>
        </p:spPr>
        <p:txBody>
          <a:bodyPr/>
          <a:lstStyle>
            <a:lvl1pPr algn="r">
              <a:defRPr>
                <a:solidFill>
                  <a:srgbClr val="989EA3"/>
                </a:solidFill>
              </a:defRPr>
            </a:lvl1pPr>
          </a:lstStyle>
          <a:p>
            <a:fld id="{C2F1CAA2-7C6D-8F48-BAEE-2DAFD071A580}" type="slidenum">
              <a:rPr lang="en-US" smtClean="0"/>
              <a:pPr/>
              <a:t>‹#›</a:t>
            </a:fld>
            <a:endParaRPr lang="en-US" dirty="0"/>
          </a:p>
        </p:txBody>
      </p:sp>
    </p:spTree>
    <p:extLst>
      <p:ext uri="{BB962C8B-B14F-4D97-AF65-F5344CB8AC3E}">
        <p14:creationId xmlns:p14="http://schemas.microsoft.com/office/powerpoint/2010/main" val="3390570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5" name="Picture 4" descr="UNM12926_PPT_Light_Wide_9.jpg"/>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1416049" y="296874"/>
            <a:ext cx="6659137" cy="1416338"/>
          </a:xfrm>
          <a:prstGeom prst="rect">
            <a:avLst/>
          </a:prstGeom>
        </p:spPr>
        <p:txBody>
          <a:bodyPr vert="horz" lIns="91440" tIns="0" rIns="91440" bIns="0" rtlCol="0" anchor="b">
            <a:noAutofit/>
          </a:bodyPr>
          <a:lstStyle/>
          <a:p>
            <a:r>
              <a:rPr lang="en-US" dirty="0" smtClean="0"/>
              <a:t>Headline</a:t>
            </a:r>
            <a:endParaRPr lang="en-US" dirty="0"/>
          </a:p>
        </p:txBody>
      </p:sp>
      <p:sp>
        <p:nvSpPr>
          <p:cNvPr id="3" name="Text Placeholder 2"/>
          <p:cNvSpPr>
            <a:spLocks noGrp="1"/>
          </p:cNvSpPr>
          <p:nvPr>
            <p:ph type="body" idx="1"/>
          </p:nvPr>
        </p:nvSpPr>
        <p:spPr>
          <a:xfrm>
            <a:off x="1416050" y="2111543"/>
            <a:ext cx="6659135" cy="281741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9190596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22" r:id="rId7"/>
    <p:sldLayoutId id="2147483723" r:id="rId8"/>
    <p:sldLayoutId id="2147483728" r:id="rId9"/>
    <p:sldLayoutId id="2147483729" r:id="rId10"/>
  </p:sldLayoutIdLst>
  <p:txStyles>
    <p:titleStyle>
      <a:lvl1pPr algn="l" defTabSz="457200" rtl="0" eaLnBrk="1" latinLnBrk="0" hangingPunct="1">
        <a:lnSpc>
          <a:spcPct val="90000"/>
        </a:lnSpc>
        <a:spcBef>
          <a:spcPct val="0"/>
        </a:spcBef>
        <a:buNone/>
        <a:defRPr sz="5400" b="1" i="0" kern="1200" baseline="0">
          <a:solidFill>
            <a:srgbClr val="129DBF"/>
          </a:solidFill>
          <a:latin typeface="Arial"/>
          <a:ea typeface="+mj-ea"/>
          <a:cs typeface="Arial"/>
        </a:defRPr>
      </a:lvl1pPr>
    </p:titleStyle>
    <p:bodyStyle>
      <a:lvl1pPr marL="0" indent="0" algn="l" defTabSz="457200" rtl="0" eaLnBrk="1" latinLnBrk="0" hangingPunct="1">
        <a:lnSpc>
          <a:spcPct val="90000"/>
        </a:lnSpc>
        <a:spcBef>
          <a:spcPct val="20000"/>
        </a:spcBef>
        <a:buFontTx/>
        <a:buNone/>
        <a:defRPr sz="2000" kern="1200">
          <a:solidFill>
            <a:srgbClr val="FCB614"/>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rgbClr val="93C2D7"/>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2000" kern="1200">
          <a:solidFill>
            <a:srgbClr val="93C2D7"/>
          </a:solidFill>
          <a:latin typeface="Arial"/>
          <a:ea typeface="+mn-ea"/>
          <a:cs typeface="Arial"/>
        </a:defRPr>
      </a:lvl3pPr>
      <a:lvl4pPr marL="1600200" indent="-228600" algn="l" defTabSz="457200" rtl="0" eaLnBrk="1" latinLnBrk="0" hangingPunct="1">
        <a:lnSpc>
          <a:spcPct val="90000"/>
        </a:lnSpc>
        <a:spcBef>
          <a:spcPct val="20000"/>
        </a:spcBef>
        <a:buFont typeface="Arial"/>
        <a:buChar char="–"/>
        <a:defRPr sz="2000" kern="1200">
          <a:solidFill>
            <a:srgbClr val="93C2D7"/>
          </a:solidFill>
          <a:latin typeface="Arial"/>
          <a:ea typeface="+mn-ea"/>
          <a:cs typeface="Arial"/>
        </a:defRPr>
      </a:lvl4pPr>
      <a:lvl5pPr marL="2057400" indent="-228600" algn="l" defTabSz="457200" rtl="0" eaLnBrk="1" latinLnBrk="0" hangingPunct="1">
        <a:lnSpc>
          <a:spcPct val="90000"/>
        </a:lnSpc>
        <a:spcBef>
          <a:spcPct val="20000"/>
        </a:spcBef>
        <a:buFont typeface="Arial"/>
        <a:buChar char="»"/>
        <a:defRPr sz="2000" kern="1200">
          <a:solidFill>
            <a:srgbClr val="93C2D7"/>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CAHP 723</a:t>
            </a:r>
            <a:endParaRPr lang="en-US" sz="4800" dirty="0"/>
          </a:p>
        </p:txBody>
      </p:sp>
      <p:sp>
        <p:nvSpPr>
          <p:cNvPr id="3" name="Subtitle 2"/>
          <p:cNvSpPr>
            <a:spLocks noGrp="1"/>
          </p:cNvSpPr>
          <p:nvPr>
            <p:ph type="subTitle" idx="1"/>
          </p:nvPr>
        </p:nvSpPr>
        <p:spPr>
          <a:xfrm>
            <a:off x="1727200" y="2537042"/>
            <a:ext cx="6481379" cy="899841"/>
          </a:xfrm>
        </p:spPr>
        <p:txBody>
          <a:bodyPr>
            <a:normAutofit fontScale="32500" lnSpcReduction="20000"/>
          </a:bodyPr>
          <a:lstStyle/>
          <a:p>
            <a:r>
              <a:rPr lang="en-US" altLang="en-US" sz="7400" dirty="0"/>
              <a:t>CAT Paper </a:t>
            </a:r>
            <a:r>
              <a:rPr lang="en-US" altLang="en-US" sz="7400" dirty="0" smtClean="0"/>
              <a:t>Instructions (required for graduate and post-</a:t>
            </a:r>
            <a:r>
              <a:rPr lang="en-US" altLang="en-US" sz="7400" dirty="0" err="1" smtClean="0"/>
              <a:t>bach</a:t>
            </a:r>
            <a:r>
              <a:rPr lang="en-US" altLang="en-US" sz="7400" dirty="0" smtClean="0"/>
              <a:t> programs)</a:t>
            </a:r>
            <a:endParaRPr lang="en-US" altLang="en-US" sz="7400" dirty="0"/>
          </a:p>
          <a:p>
            <a:endParaRPr lang="en-US" dirty="0"/>
          </a:p>
        </p:txBody>
      </p:sp>
    </p:spTree>
    <p:extLst>
      <p:ext uri="{BB962C8B-B14F-4D97-AF65-F5344CB8AC3E}">
        <p14:creationId xmlns:p14="http://schemas.microsoft.com/office/powerpoint/2010/main" val="15027360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049" y="296874"/>
            <a:ext cx="6636018" cy="628036"/>
          </a:xfrm>
        </p:spPr>
        <p:txBody>
          <a:bodyPr/>
          <a:lstStyle/>
          <a:p>
            <a:r>
              <a:rPr lang="en-US" dirty="0" smtClean="0"/>
              <a:t>Directions </a:t>
            </a:r>
            <a:endParaRPr lang="en-US" dirty="0"/>
          </a:p>
        </p:txBody>
      </p:sp>
      <p:sp>
        <p:nvSpPr>
          <p:cNvPr id="3" name="Content Placeholder 2"/>
          <p:cNvSpPr>
            <a:spLocks noGrp="1"/>
          </p:cNvSpPr>
          <p:nvPr>
            <p:ph idx="1"/>
          </p:nvPr>
        </p:nvSpPr>
        <p:spPr>
          <a:xfrm>
            <a:off x="1416050" y="1303283"/>
            <a:ext cx="6636016" cy="3625671"/>
          </a:xfrm>
        </p:spPr>
        <p:txBody>
          <a:bodyPr>
            <a:normAutofit/>
          </a:bodyPr>
          <a:lstStyle/>
          <a:p>
            <a:pPr marL="914400" lvl="1" indent="-457200">
              <a:buFont typeface="Arial" charset="0"/>
              <a:buAutoNum type="arabicPeriod"/>
              <a:defRPr/>
            </a:pPr>
            <a:r>
              <a:rPr lang="en-US" dirty="0">
                <a:solidFill>
                  <a:schemeClr val="tx1"/>
                </a:solidFill>
              </a:rPr>
              <a:t>Choose a topic and develop a PICO question</a:t>
            </a:r>
            <a:r>
              <a:rPr lang="en-US" dirty="0" smtClean="0">
                <a:solidFill>
                  <a:schemeClr val="tx1"/>
                </a:solidFill>
              </a:rPr>
              <a:t>. (see next slide)</a:t>
            </a:r>
            <a:endParaRPr lang="en-US" dirty="0">
              <a:solidFill>
                <a:schemeClr val="tx1"/>
              </a:solidFill>
            </a:endParaRPr>
          </a:p>
          <a:p>
            <a:pPr marL="914400" lvl="1" indent="-457200">
              <a:buFont typeface="Arial" charset="0"/>
              <a:buAutoNum type="arabicPeriod"/>
              <a:defRPr/>
            </a:pPr>
            <a:r>
              <a:rPr lang="en-US" dirty="0">
                <a:solidFill>
                  <a:schemeClr val="tx1"/>
                </a:solidFill>
              </a:rPr>
              <a:t>Write a critical  review of  3  research studies, of which at least two must be randomized controlled trials (best papers available to answer your question)</a:t>
            </a:r>
          </a:p>
          <a:p>
            <a:pPr lvl="2">
              <a:buFont typeface="Arial" charset="0"/>
              <a:buChar char="•"/>
              <a:defRPr/>
            </a:pPr>
            <a:r>
              <a:rPr lang="en-US" dirty="0">
                <a:solidFill>
                  <a:schemeClr val="tx1"/>
                </a:solidFill>
              </a:rPr>
              <a:t>The third study can be a case study or case series </a:t>
            </a:r>
          </a:p>
          <a:p>
            <a:pPr lvl="2">
              <a:buFont typeface="Arial" charset="0"/>
              <a:buChar char="•"/>
              <a:defRPr/>
            </a:pPr>
            <a:r>
              <a:rPr lang="en-US" dirty="0">
                <a:solidFill>
                  <a:schemeClr val="tx1"/>
                </a:solidFill>
              </a:rPr>
              <a:t>These studies must address a specific question about your topic (PICO question) </a:t>
            </a:r>
          </a:p>
          <a:p>
            <a:pPr lvl="2">
              <a:buFont typeface="Arial" charset="0"/>
              <a:buChar char="•"/>
              <a:defRPr/>
            </a:pPr>
            <a:endParaRPr lang="en-US" dirty="0"/>
          </a:p>
          <a:p>
            <a:endParaRPr lang="en-US" dirty="0"/>
          </a:p>
        </p:txBody>
      </p:sp>
    </p:spTree>
    <p:extLst>
      <p:ext uri="{BB962C8B-B14F-4D97-AF65-F5344CB8AC3E}">
        <p14:creationId xmlns:p14="http://schemas.microsoft.com/office/powerpoint/2010/main" val="33645333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416049" y="296874"/>
            <a:ext cx="6636018" cy="638791"/>
          </a:xfrm>
        </p:spPr>
        <p:txBody>
          <a:bodyPr/>
          <a:lstStyle/>
          <a:p>
            <a:r>
              <a:rPr lang="en-US" sz="4400" dirty="0" smtClean="0"/>
              <a:t>PICO Example</a:t>
            </a:r>
            <a:endParaRPr lang="en-US" sz="4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94988958"/>
              </p:ext>
            </p:extLst>
          </p:nvPr>
        </p:nvGraphicFramePr>
        <p:xfrm>
          <a:off x="1392011" y="3482975"/>
          <a:ext cx="6635750" cy="1208003"/>
        </p:xfrm>
        <a:graphic>
          <a:graphicData uri="http://schemas.openxmlformats.org/drawingml/2006/table">
            <a:tbl>
              <a:tblPr firstRow="1" bandRow="1">
                <a:tableStyleId>{5C22544A-7EE6-4342-B048-85BDC9FD1C3A}</a:tableStyleId>
              </a:tblPr>
              <a:tblGrid>
                <a:gridCol w="1657797">
                  <a:extLst>
                    <a:ext uri="{9D8B030D-6E8A-4147-A177-3AD203B41FA5}">
                      <a16:colId xmlns:a16="http://schemas.microsoft.com/office/drawing/2014/main" val="394773331"/>
                    </a:ext>
                  </a:extLst>
                </a:gridCol>
                <a:gridCol w="1660078">
                  <a:extLst>
                    <a:ext uri="{9D8B030D-6E8A-4147-A177-3AD203B41FA5}">
                      <a16:colId xmlns:a16="http://schemas.microsoft.com/office/drawing/2014/main" val="1464864950"/>
                    </a:ext>
                  </a:extLst>
                </a:gridCol>
                <a:gridCol w="1659508">
                  <a:extLst>
                    <a:ext uri="{9D8B030D-6E8A-4147-A177-3AD203B41FA5}">
                      <a16:colId xmlns:a16="http://schemas.microsoft.com/office/drawing/2014/main" val="3176589525"/>
                    </a:ext>
                  </a:extLst>
                </a:gridCol>
                <a:gridCol w="1658367">
                  <a:extLst>
                    <a:ext uri="{9D8B030D-6E8A-4147-A177-3AD203B41FA5}">
                      <a16:colId xmlns:a16="http://schemas.microsoft.com/office/drawing/2014/main" val="3301016498"/>
                    </a:ext>
                  </a:extLst>
                </a:gridCol>
              </a:tblGrid>
              <a:tr h="327227">
                <a:tc>
                  <a:txBody>
                    <a:bodyPr/>
                    <a:lstStyle/>
                    <a:p>
                      <a:pPr marL="0" marR="0" algn="l">
                        <a:spcBef>
                          <a:spcPts val="0"/>
                        </a:spcBef>
                        <a:spcAft>
                          <a:spcPts val="0"/>
                        </a:spcAft>
                      </a:pPr>
                      <a:r>
                        <a:rPr lang="en-US" sz="1100">
                          <a:effectLst/>
                        </a:rPr>
                        <a:t>Patient</a:t>
                      </a:r>
                      <a:endParaRPr lang="en-US" sz="1100">
                        <a:effectLst/>
                        <a:latin typeface="Cambria" panose="02040503050406030204" pitchFamily="18" charset="0"/>
                        <a:ea typeface="MS Mincho"/>
                        <a:cs typeface="Times New Roman" panose="02020603050405020304" pitchFamily="18" charset="0"/>
                      </a:endParaRPr>
                    </a:p>
                  </a:txBody>
                  <a:tcPr marL="82092" marR="82092" marT="41046" marB="41046"/>
                </a:tc>
                <a:tc>
                  <a:txBody>
                    <a:bodyPr/>
                    <a:lstStyle/>
                    <a:p>
                      <a:pPr marL="0" marR="0" algn="l">
                        <a:spcBef>
                          <a:spcPts val="0"/>
                        </a:spcBef>
                        <a:spcAft>
                          <a:spcPts val="0"/>
                        </a:spcAft>
                      </a:pPr>
                      <a:r>
                        <a:rPr lang="en-US" sz="1100">
                          <a:effectLst/>
                        </a:rPr>
                        <a:t>Intervention </a:t>
                      </a:r>
                      <a:endParaRPr lang="en-US" sz="1100">
                        <a:effectLst/>
                        <a:latin typeface="Cambria" panose="02040503050406030204" pitchFamily="18" charset="0"/>
                        <a:ea typeface="MS Mincho"/>
                        <a:cs typeface="Times New Roman" panose="02020603050405020304" pitchFamily="18" charset="0"/>
                      </a:endParaRPr>
                    </a:p>
                  </a:txBody>
                  <a:tcPr marL="82092" marR="82092" marT="41046" marB="41046"/>
                </a:tc>
                <a:tc>
                  <a:txBody>
                    <a:bodyPr/>
                    <a:lstStyle/>
                    <a:p>
                      <a:pPr marL="0" marR="0" algn="l">
                        <a:spcBef>
                          <a:spcPts val="0"/>
                        </a:spcBef>
                        <a:spcAft>
                          <a:spcPts val="0"/>
                        </a:spcAft>
                      </a:pPr>
                      <a:r>
                        <a:rPr lang="en-US" sz="1100">
                          <a:effectLst/>
                        </a:rPr>
                        <a:t>Comparison </a:t>
                      </a:r>
                      <a:endParaRPr lang="en-US" sz="1100">
                        <a:effectLst/>
                        <a:latin typeface="Cambria" panose="02040503050406030204" pitchFamily="18" charset="0"/>
                        <a:ea typeface="MS Mincho"/>
                        <a:cs typeface="Times New Roman" panose="02020603050405020304" pitchFamily="18" charset="0"/>
                      </a:endParaRPr>
                    </a:p>
                  </a:txBody>
                  <a:tcPr marL="82092" marR="82092" marT="41046" marB="41046"/>
                </a:tc>
                <a:tc>
                  <a:txBody>
                    <a:bodyPr/>
                    <a:lstStyle/>
                    <a:p>
                      <a:pPr marL="0" marR="0" algn="l">
                        <a:spcBef>
                          <a:spcPts val="0"/>
                        </a:spcBef>
                        <a:spcAft>
                          <a:spcPts val="0"/>
                        </a:spcAft>
                      </a:pPr>
                      <a:r>
                        <a:rPr lang="en-US" sz="1100">
                          <a:effectLst/>
                        </a:rPr>
                        <a:t>Outcome</a:t>
                      </a:r>
                      <a:endParaRPr lang="en-US" sz="1100">
                        <a:effectLst/>
                        <a:latin typeface="Cambria" panose="02040503050406030204" pitchFamily="18" charset="0"/>
                        <a:ea typeface="MS Mincho"/>
                        <a:cs typeface="Times New Roman" panose="02020603050405020304" pitchFamily="18" charset="0"/>
                      </a:endParaRPr>
                    </a:p>
                  </a:txBody>
                  <a:tcPr marL="82092" marR="82092" marT="41046" marB="41046"/>
                </a:tc>
                <a:extLst>
                  <a:ext uri="{0D108BD9-81ED-4DB2-BD59-A6C34878D82A}">
                    <a16:rowId xmlns:a16="http://schemas.microsoft.com/office/drawing/2014/main" val="131681136"/>
                  </a:ext>
                </a:extLst>
              </a:tr>
              <a:tr h="880776">
                <a:tc>
                  <a:txBody>
                    <a:bodyPr/>
                    <a:lstStyle/>
                    <a:p>
                      <a:pPr marL="0" marR="0" algn="l">
                        <a:spcBef>
                          <a:spcPts val="0"/>
                        </a:spcBef>
                        <a:spcAft>
                          <a:spcPts val="0"/>
                        </a:spcAft>
                      </a:pPr>
                      <a:r>
                        <a:rPr lang="en-US" sz="1100">
                          <a:effectLst/>
                        </a:rPr>
                        <a:t>Adult cancer patient</a:t>
                      </a:r>
                      <a:endParaRPr lang="en-US" sz="1100">
                        <a:effectLst/>
                        <a:latin typeface="Cambria" panose="02040503050406030204" pitchFamily="18" charset="0"/>
                        <a:ea typeface="MS Mincho"/>
                        <a:cs typeface="Times New Roman" panose="02020603050405020304" pitchFamily="18" charset="0"/>
                      </a:endParaRPr>
                    </a:p>
                  </a:txBody>
                  <a:tcPr marL="82092" marR="82092" marT="41046" marB="41046"/>
                </a:tc>
                <a:tc>
                  <a:txBody>
                    <a:bodyPr/>
                    <a:lstStyle/>
                    <a:p>
                      <a:pPr marL="0" marR="0" algn="l">
                        <a:spcBef>
                          <a:spcPts val="0"/>
                        </a:spcBef>
                        <a:spcAft>
                          <a:spcPts val="0"/>
                        </a:spcAft>
                      </a:pPr>
                      <a:r>
                        <a:rPr lang="en-US" sz="1100">
                          <a:effectLst/>
                        </a:rPr>
                        <a:t>Acupuncture treatment administered before radiation treatment</a:t>
                      </a:r>
                      <a:endParaRPr lang="en-US" sz="1100">
                        <a:effectLst/>
                        <a:latin typeface="Cambria" panose="02040503050406030204" pitchFamily="18" charset="0"/>
                        <a:ea typeface="MS Mincho"/>
                        <a:cs typeface="Times New Roman" panose="02020603050405020304" pitchFamily="18" charset="0"/>
                      </a:endParaRPr>
                    </a:p>
                  </a:txBody>
                  <a:tcPr marL="82092" marR="82092" marT="41046" marB="41046"/>
                </a:tc>
                <a:tc>
                  <a:txBody>
                    <a:bodyPr/>
                    <a:lstStyle/>
                    <a:p>
                      <a:pPr marL="0" marR="0" algn="l">
                        <a:spcBef>
                          <a:spcPts val="0"/>
                        </a:spcBef>
                        <a:spcAft>
                          <a:spcPts val="0"/>
                        </a:spcAft>
                      </a:pPr>
                      <a:r>
                        <a:rPr lang="en-US" sz="1100" dirty="0">
                          <a:effectLst/>
                        </a:rPr>
                        <a:t>No treatment b</a:t>
                      </a:r>
                      <a:endParaRPr lang="en-US" sz="1100" dirty="0">
                        <a:effectLst/>
                        <a:latin typeface="Cambria" panose="02040503050406030204" pitchFamily="18" charset="0"/>
                        <a:ea typeface="MS Mincho"/>
                        <a:cs typeface="Times New Roman" panose="02020603050405020304" pitchFamily="18" charset="0"/>
                      </a:endParaRPr>
                    </a:p>
                  </a:txBody>
                  <a:tcPr marL="82092" marR="82092" marT="41046" marB="41046"/>
                </a:tc>
                <a:tc>
                  <a:txBody>
                    <a:bodyPr/>
                    <a:lstStyle/>
                    <a:p>
                      <a:pPr marL="0" marR="0" algn="l">
                        <a:spcBef>
                          <a:spcPts val="0"/>
                        </a:spcBef>
                        <a:spcAft>
                          <a:spcPts val="0"/>
                        </a:spcAft>
                      </a:pPr>
                      <a:r>
                        <a:rPr lang="en-US" sz="1100" dirty="0">
                          <a:effectLst/>
                        </a:rPr>
                        <a:t>Reduction in the number of episodes of nausea vomiting after radiation treatments.</a:t>
                      </a:r>
                      <a:endParaRPr lang="en-US" sz="1100" dirty="0">
                        <a:effectLst/>
                        <a:latin typeface="Cambria" panose="02040503050406030204" pitchFamily="18" charset="0"/>
                        <a:ea typeface="MS Mincho"/>
                        <a:cs typeface="Times New Roman" panose="02020603050405020304" pitchFamily="18" charset="0"/>
                      </a:endParaRPr>
                    </a:p>
                  </a:txBody>
                  <a:tcPr marL="82092" marR="82092" marT="41046" marB="41046"/>
                </a:tc>
                <a:extLst>
                  <a:ext uri="{0D108BD9-81ED-4DB2-BD59-A6C34878D82A}">
                    <a16:rowId xmlns:a16="http://schemas.microsoft.com/office/drawing/2014/main" val="713386820"/>
                  </a:ext>
                </a:extLst>
              </a:tr>
            </a:tbl>
          </a:graphicData>
        </a:graphic>
      </p:graphicFrame>
      <p:sp>
        <p:nvSpPr>
          <p:cNvPr id="6" name="Rectangle 1"/>
          <p:cNvSpPr>
            <a:spLocks noChangeArrowheads="1"/>
          </p:cNvSpPr>
          <p:nvPr/>
        </p:nvSpPr>
        <p:spPr bwMode="auto">
          <a:xfrm>
            <a:off x="1388626" y="1096970"/>
            <a:ext cx="6894286"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Clinical Situation</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Mr. Jones is a 30-year-old student undergoing radiation therapy for treatment of cancer. He is experiencing severe nausea and vomiting after his treatments and states that the medication prescribed for these symptoms is not helping. Mr. Jones’ wife asks you if acupuncture treatment might help relieve Mr. Jones’ nausea and vomiting. </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Background Question</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Can acupuncture relieve nausea and vomiting?</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PICO Question</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In adults with cancer undergoing radiation treatment </a:t>
            </a:r>
            <a:r>
              <a:rPr kumimoji="0" lang="en-US" altLang="en-US" sz="1200" b="0" i="0" u="none" strike="noStrike" cap="none" normalizeH="0" baseline="0" dirty="0" smtClean="0">
                <a:ln>
                  <a:noFill/>
                </a:ln>
                <a:solidFill>
                  <a:srgbClr val="FF0000"/>
                </a:solidFill>
                <a:effectLst/>
                <a:latin typeface="Cambria" panose="02040503050406030204" pitchFamily="18" charset="0"/>
                <a:ea typeface="MS Mincho"/>
                <a:cs typeface="Times New Roman" panose="02020603050405020304" pitchFamily="18" charset="0"/>
              </a:rPr>
              <a:t>(P)</a:t>
            </a:r>
            <a:r>
              <a:rPr kumimoji="0" lang="en-US" altLang="en-US" sz="1200" b="0"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 is acupuncture treatment  </a:t>
            </a:r>
            <a:r>
              <a:rPr kumimoji="0" lang="en-US" altLang="en-US" sz="1200" b="0" i="0" u="none" strike="noStrike" cap="none" normalizeH="0" baseline="0" dirty="0" smtClean="0">
                <a:ln>
                  <a:noFill/>
                </a:ln>
                <a:solidFill>
                  <a:srgbClr val="FF0000"/>
                </a:solidFill>
                <a:effectLst/>
                <a:latin typeface="Cambria" panose="02040503050406030204" pitchFamily="18" charset="0"/>
                <a:ea typeface="MS Mincho"/>
                <a:cs typeface="Times New Roman" panose="02020603050405020304" pitchFamily="18" charset="0"/>
              </a:rPr>
              <a:t>(I) </a:t>
            </a:r>
            <a:r>
              <a:rPr kumimoji="0" lang="en-US" altLang="en-US" sz="1200" b="0"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more effective than no treatment </a:t>
            </a:r>
            <a:r>
              <a:rPr kumimoji="0" lang="en-US" altLang="en-US" sz="1200" b="0" i="0" u="none" strike="noStrike" cap="none" normalizeH="0" baseline="0" dirty="0" smtClean="0">
                <a:ln>
                  <a:noFill/>
                </a:ln>
                <a:solidFill>
                  <a:srgbClr val="FF0000"/>
                </a:solidFill>
                <a:effectLst/>
                <a:latin typeface="Cambria" panose="02040503050406030204" pitchFamily="18" charset="0"/>
                <a:ea typeface="MS Mincho"/>
                <a:cs typeface="Times New Roman" panose="02020603050405020304" pitchFamily="18" charset="0"/>
              </a:rPr>
              <a:t>(C)</a:t>
            </a:r>
            <a:r>
              <a:rPr kumimoji="0" lang="en-US" altLang="en-US" sz="1200" b="0"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 in reducing the number of episodes of nausea and vomiting </a:t>
            </a:r>
            <a:r>
              <a:rPr kumimoji="0" lang="en-US" altLang="en-US" sz="1200" b="0" i="0" u="none" strike="noStrike" cap="none" normalizeH="0" baseline="0" dirty="0" smtClean="0">
                <a:ln>
                  <a:noFill/>
                </a:ln>
                <a:solidFill>
                  <a:srgbClr val="FF0000"/>
                </a:solidFill>
                <a:effectLst/>
                <a:latin typeface="Cambria" panose="02040503050406030204" pitchFamily="18" charset="0"/>
                <a:ea typeface="MS Mincho"/>
                <a:cs typeface="Times New Roman" panose="02020603050405020304" pitchFamily="18" charset="0"/>
              </a:rPr>
              <a:t>(O)</a:t>
            </a:r>
            <a:r>
              <a:rPr kumimoji="0" lang="en-US" altLang="en-US" sz="1200" b="0" i="0" u="none" strike="noStrike" cap="none" normalizeH="0" baseline="0" dirty="0" smtClean="0">
                <a:ln>
                  <a:noFill/>
                </a:ln>
                <a:solidFill>
                  <a:schemeClr val="tx1"/>
                </a:solidFill>
                <a:effectLst/>
                <a:latin typeface="Cambria" panose="02040503050406030204" pitchFamily="18" charset="0"/>
                <a:ea typeface="MS Mincho"/>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36052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6049" y="295647"/>
            <a:ext cx="6666078" cy="459265"/>
          </a:xfrm>
        </p:spPr>
        <p:txBody>
          <a:bodyPr/>
          <a:lstStyle/>
          <a:p>
            <a:r>
              <a:rPr lang="en-US" sz="4400" dirty="0" smtClean="0"/>
              <a:t>Format</a:t>
            </a:r>
            <a:endParaRPr lang="en-US" sz="4400" dirty="0"/>
          </a:p>
        </p:txBody>
      </p:sp>
      <p:sp>
        <p:nvSpPr>
          <p:cNvPr id="3" name="Subtitle 2"/>
          <p:cNvSpPr>
            <a:spLocks noGrp="1"/>
          </p:cNvSpPr>
          <p:nvPr>
            <p:ph idx="1"/>
          </p:nvPr>
        </p:nvSpPr>
        <p:spPr>
          <a:xfrm>
            <a:off x="1416049" y="754912"/>
            <a:ext cx="6666077" cy="4172815"/>
          </a:xfrm>
        </p:spPr>
        <p:txBody>
          <a:bodyPr>
            <a:normAutofit fontScale="85000" lnSpcReduction="20000"/>
          </a:bodyPr>
          <a:lstStyle/>
          <a:p>
            <a:endParaRPr lang="en-US" altLang="en-US" dirty="0"/>
          </a:p>
          <a:p>
            <a:pPr>
              <a:defRPr/>
            </a:pPr>
            <a:r>
              <a:rPr lang="en-US" sz="2400" b="1" dirty="0" smtClean="0">
                <a:solidFill>
                  <a:schemeClr val="tx1"/>
                </a:solidFill>
              </a:rPr>
              <a:t>A.     Title</a:t>
            </a:r>
            <a:endParaRPr lang="en-US" sz="2400" b="1" dirty="0">
              <a:solidFill>
                <a:schemeClr val="tx1"/>
              </a:solidFill>
            </a:endParaRPr>
          </a:p>
          <a:p>
            <a:pPr marL="685800" lvl="1">
              <a:buFontTx/>
              <a:buChar char="-"/>
              <a:defRPr/>
            </a:pPr>
            <a:r>
              <a:rPr lang="en-US" sz="1800" dirty="0">
                <a:solidFill>
                  <a:schemeClr val="tx1"/>
                </a:solidFill>
              </a:rPr>
              <a:t>Separate page</a:t>
            </a:r>
          </a:p>
          <a:p>
            <a:pPr marL="685800" lvl="1">
              <a:buFontTx/>
              <a:buChar char="-"/>
              <a:defRPr/>
            </a:pPr>
            <a:r>
              <a:rPr lang="en-US" sz="1800" dirty="0">
                <a:solidFill>
                  <a:schemeClr val="tx1"/>
                </a:solidFill>
              </a:rPr>
              <a:t>Not the same as the PICO question</a:t>
            </a:r>
          </a:p>
          <a:p>
            <a:pPr marL="685800" lvl="1">
              <a:buFontTx/>
              <a:buChar char="-"/>
              <a:defRPr/>
            </a:pPr>
            <a:r>
              <a:rPr lang="en-US" sz="1800" dirty="0">
                <a:solidFill>
                  <a:schemeClr val="tx1"/>
                </a:solidFill>
              </a:rPr>
              <a:t>Your name and the date you submit the </a:t>
            </a:r>
            <a:r>
              <a:rPr lang="en-US" sz="1800" dirty="0" smtClean="0">
                <a:solidFill>
                  <a:schemeClr val="tx1"/>
                </a:solidFill>
              </a:rPr>
              <a:t>paper</a:t>
            </a:r>
          </a:p>
          <a:p>
            <a:pPr marL="400050" lvl="1" indent="0">
              <a:buNone/>
              <a:defRPr/>
            </a:pPr>
            <a:endParaRPr lang="en-US" sz="1800" dirty="0">
              <a:solidFill>
                <a:schemeClr val="tx1"/>
              </a:solidFill>
            </a:endParaRPr>
          </a:p>
          <a:p>
            <a:pPr>
              <a:defRPr/>
            </a:pPr>
            <a:r>
              <a:rPr lang="en-US" sz="2400" b="1" dirty="0">
                <a:solidFill>
                  <a:schemeClr val="tx1"/>
                </a:solidFill>
              </a:rPr>
              <a:t>B.        PICO question</a:t>
            </a:r>
            <a:endParaRPr lang="en-US" sz="2400" dirty="0">
              <a:solidFill>
                <a:schemeClr val="tx1"/>
              </a:solidFill>
            </a:endParaRPr>
          </a:p>
          <a:p>
            <a:pPr marL="971550" lvl="1" indent="-514350">
              <a:buFont typeface="Lucida Grande"/>
              <a:buChar char="-"/>
              <a:defRPr/>
            </a:pPr>
            <a:r>
              <a:rPr lang="en-US" sz="1800" dirty="0">
                <a:solidFill>
                  <a:schemeClr val="tx1"/>
                </a:solidFill>
              </a:rPr>
              <a:t>The first heading at the top of the page. State your PICO question next to or beneath this </a:t>
            </a:r>
            <a:r>
              <a:rPr lang="en-US" sz="1800" dirty="0" smtClean="0">
                <a:solidFill>
                  <a:schemeClr val="tx1"/>
                </a:solidFill>
              </a:rPr>
              <a:t>heading</a:t>
            </a:r>
          </a:p>
          <a:p>
            <a:pPr marL="457200" lvl="1" indent="0">
              <a:buNone/>
              <a:defRPr/>
            </a:pPr>
            <a:endParaRPr lang="en-US" sz="1800" dirty="0">
              <a:solidFill>
                <a:schemeClr val="tx1"/>
              </a:solidFill>
            </a:endParaRPr>
          </a:p>
          <a:p>
            <a:pPr>
              <a:defRPr/>
            </a:pPr>
            <a:r>
              <a:rPr lang="en-US" sz="2400" b="1" dirty="0">
                <a:solidFill>
                  <a:schemeClr val="tx1"/>
                </a:solidFill>
              </a:rPr>
              <a:t>C</a:t>
            </a:r>
            <a:r>
              <a:rPr lang="en-US" sz="1600" b="1" dirty="0">
                <a:solidFill>
                  <a:schemeClr val="tx1"/>
                </a:solidFill>
              </a:rPr>
              <a:t>.             </a:t>
            </a:r>
            <a:r>
              <a:rPr lang="en-US" sz="2400" b="1" dirty="0">
                <a:solidFill>
                  <a:schemeClr val="tx1"/>
                </a:solidFill>
              </a:rPr>
              <a:t>Question Rationale</a:t>
            </a:r>
          </a:p>
          <a:p>
            <a:pPr marL="971550" lvl="1" indent="-514350">
              <a:buFont typeface="Lucida Grande"/>
              <a:buChar char="-"/>
              <a:defRPr/>
            </a:pPr>
            <a:r>
              <a:rPr lang="en-US" sz="1800" dirty="0">
                <a:solidFill>
                  <a:schemeClr val="tx1"/>
                </a:solidFill>
              </a:rPr>
              <a:t>Define the clinical problem  and explain its etiology (for example, lymphedema following mastectomy)  </a:t>
            </a:r>
          </a:p>
          <a:p>
            <a:pPr marL="971550" lvl="1" indent="-514350">
              <a:buFont typeface="Lucida Grande"/>
              <a:buChar char="-"/>
              <a:defRPr/>
            </a:pPr>
            <a:r>
              <a:rPr lang="en-US" sz="1800" dirty="0">
                <a:solidFill>
                  <a:schemeClr val="tx1"/>
                </a:solidFill>
              </a:rPr>
              <a:t>Describe what is known about the problem, and traditional treatments  used to address the problem</a:t>
            </a:r>
          </a:p>
          <a:p>
            <a:pPr marL="971550" lvl="1" indent="-514350">
              <a:buFont typeface="Lucida Grande"/>
              <a:buChar char="-"/>
              <a:defRPr/>
            </a:pPr>
            <a:r>
              <a:rPr lang="en-US" sz="1800" dirty="0">
                <a:solidFill>
                  <a:schemeClr val="tx1"/>
                </a:solidFill>
              </a:rPr>
              <a:t>Describe what is not known about the problem, such as the efficacy of a novel intervention, or combination of interventions</a:t>
            </a:r>
          </a:p>
          <a:p>
            <a:pPr marL="971550" lvl="1" indent="-514350">
              <a:buFont typeface="Lucida Grande"/>
              <a:buChar char="-"/>
              <a:defRPr/>
            </a:pPr>
            <a:r>
              <a:rPr lang="en-US" sz="1800" dirty="0">
                <a:solidFill>
                  <a:schemeClr val="tx1"/>
                </a:solidFill>
              </a:rPr>
              <a:t>State the purpose of your CAT review</a:t>
            </a:r>
          </a:p>
          <a:p>
            <a:pPr marL="971550" lvl="1" indent="-514350">
              <a:buFont typeface="Lucida Grande"/>
              <a:buChar char="-"/>
              <a:defRPr/>
            </a:pPr>
            <a:r>
              <a:rPr lang="en-US" sz="1800" dirty="0">
                <a:solidFill>
                  <a:schemeClr val="tx1"/>
                </a:solidFill>
              </a:rPr>
              <a:t>Most sentences should be referenced. </a:t>
            </a:r>
            <a:r>
              <a:rPr lang="en-US" sz="1800" u="sng" dirty="0">
                <a:solidFill>
                  <a:schemeClr val="tx1"/>
                </a:solidFill>
              </a:rPr>
              <a:t>Remember the information your are presenting is not common knowledge. </a:t>
            </a:r>
          </a:p>
          <a:p>
            <a:pPr>
              <a:buFont typeface="Arial" charset="0"/>
              <a:buChar char="•"/>
              <a:defRPr/>
            </a:pPr>
            <a:endParaRPr lang="en-US" sz="1400" dirty="0">
              <a:solidFill>
                <a:schemeClr val="tx1"/>
              </a:solidFill>
            </a:endParaRPr>
          </a:p>
          <a:p>
            <a:endParaRPr lang="en-US" dirty="0"/>
          </a:p>
        </p:txBody>
      </p:sp>
    </p:spTree>
    <p:extLst>
      <p:ext uri="{BB962C8B-B14F-4D97-AF65-F5344CB8AC3E}">
        <p14:creationId xmlns:p14="http://schemas.microsoft.com/office/powerpoint/2010/main" val="4142376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049" y="296874"/>
            <a:ext cx="6636018" cy="649424"/>
          </a:xfrm>
        </p:spPr>
        <p:txBody>
          <a:bodyPr/>
          <a:lstStyle/>
          <a:p>
            <a:r>
              <a:rPr lang="en-US" sz="4400" dirty="0" smtClean="0"/>
              <a:t>Format</a:t>
            </a:r>
            <a:endParaRPr lang="en-US" sz="4400" dirty="0"/>
          </a:p>
        </p:txBody>
      </p:sp>
      <p:sp>
        <p:nvSpPr>
          <p:cNvPr id="6" name="Content Placeholder 3"/>
          <p:cNvSpPr>
            <a:spLocks noGrp="1"/>
          </p:cNvSpPr>
          <p:nvPr>
            <p:ph idx="1"/>
          </p:nvPr>
        </p:nvSpPr>
        <p:spPr>
          <a:xfrm>
            <a:off x="1416050" y="1169988"/>
            <a:ext cx="6635750" cy="3759200"/>
          </a:xfrm>
        </p:spPr>
        <p:txBody>
          <a:bodyPr>
            <a:normAutofit fontScale="92500" lnSpcReduction="10000"/>
          </a:bodyPr>
          <a:lstStyle/>
          <a:p>
            <a:pPr>
              <a:defRPr/>
            </a:pPr>
            <a:r>
              <a:rPr lang="en-US" sz="2200" b="1" dirty="0" smtClean="0">
                <a:solidFill>
                  <a:schemeClr val="tx1"/>
                </a:solidFill>
              </a:rPr>
              <a:t>D. Search </a:t>
            </a:r>
            <a:r>
              <a:rPr lang="en-US" sz="2200" b="1" dirty="0">
                <a:solidFill>
                  <a:schemeClr val="tx1"/>
                </a:solidFill>
              </a:rPr>
              <a:t>Technique</a:t>
            </a:r>
          </a:p>
          <a:p>
            <a:pPr marL="914400" lvl="1" indent="-514350">
              <a:buFont typeface="Arial" charset="0"/>
              <a:buChar char="–"/>
              <a:defRPr/>
            </a:pPr>
            <a:r>
              <a:rPr lang="en-US" sz="2200" dirty="0">
                <a:solidFill>
                  <a:schemeClr val="tx1"/>
                </a:solidFill>
              </a:rPr>
              <a:t>Describe how you performed the literature search and what database(s) you used</a:t>
            </a:r>
          </a:p>
          <a:p>
            <a:pPr marL="400050" lvl="1" indent="0">
              <a:buNone/>
              <a:defRPr/>
            </a:pPr>
            <a:endParaRPr lang="en-US" sz="2200" dirty="0">
              <a:solidFill>
                <a:schemeClr val="tx1"/>
              </a:solidFill>
            </a:endParaRPr>
          </a:p>
          <a:p>
            <a:pPr marL="914400" lvl="1" indent="-514350">
              <a:buFont typeface="Arial" charset="0"/>
              <a:buChar char="–"/>
              <a:defRPr/>
            </a:pPr>
            <a:r>
              <a:rPr lang="en-US" sz="2200" dirty="0">
                <a:solidFill>
                  <a:schemeClr val="tx1"/>
                </a:solidFill>
              </a:rPr>
              <a:t>How many searches did you perform? For each search include:</a:t>
            </a:r>
          </a:p>
          <a:p>
            <a:pPr lvl="3">
              <a:buFont typeface="Arial" charset="0"/>
              <a:buChar char="–"/>
              <a:defRPr/>
            </a:pPr>
            <a:r>
              <a:rPr lang="en-US" sz="2200" dirty="0">
                <a:solidFill>
                  <a:schemeClr val="tx1"/>
                </a:solidFill>
              </a:rPr>
              <a:t>Date the search was performed</a:t>
            </a:r>
          </a:p>
          <a:p>
            <a:pPr lvl="3">
              <a:buFont typeface="Arial" charset="0"/>
              <a:buChar char="–"/>
              <a:defRPr/>
            </a:pPr>
            <a:r>
              <a:rPr lang="en-US" sz="2200" dirty="0">
                <a:solidFill>
                  <a:schemeClr val="tx1"/>
                </a:solidFill>
              </a:rPr>
              <a:t>Keywords used</a:t>
            </a:r>
          </a:p>
          <a:p>
            <a:pPr lvl="3">
              <a:buFont typeface="Arial" charset="0"/>
              <a:buChar char="–"/>
              <a:defRPr/>
            </a:pPr>
            <a:r>
              <a:rPr lang="en-US" sz="2200" dirty="0">
                <a:solidFill>
                  <a:schemeClr val="tx1"/>
                </a:solidFill>
              </a:rPr>
              <a:t>Number of articles retrieved </a:t>
            </a:r>
          </a:p>
          <a:p>
            <a:pPr marL="1371600" lvl="3" indent="0">
              <a:buNone/>
              <a:defRPr/>
            </a:pPr>
            <a:endParaRPr lang="en-US" sz="2200" dirty="0">
              <a:solidFill>
                <a:schemeClr val="tx1"/>
              </a:solidFill>
            </a:endParaRPr>
          </a:p>
          <a:p>
            <a:pPr marL="342900" lvl="1" indent="-342900">
              <a:buFont typeface="Arial" charset="0"/>
              <a:buChar char="•"/>
              <a:defRPr/>
            </a:pPr>
            <a:r>
              <a:rPr lang="en-US" sz="2200" dirty="0">
                <a:solidFill>
                  <a:schemeClr val="tx1"/>
                </a:solidFill>
              </a:rPr>
              <a:t>Also include a description of how you did your search and why papers chosen were best available</a:t>
            </a:r>
          </a:p>
          <a:p>
            <a:endParaRPr lang="en-US" dirty="0"/>
          </a:p>
        </p:txBody>
      </p:sp>
    </p:spTree>
    <p:extLst>
      <p:ext uri="{BB962C8B-B14F-4D97-AF65-F5344CB8AC3E}">
        <p14:creationId xmlns:p14="http://schemas.microsoft.com/office/powerpoint/2010/main" val="1856186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049" y="296874"/>
            <a:ext cx="6636018" cy="489935"/>
          </a:xfrm>
        </p:spPr>
        <p:txBody>
          <a:bodyPr/>
          <a:lstStyle/>
          <a:p>
            <a:r>
              <a:rPr lang="en-US" sz="4400" dirty="0" smtClean="0"/>
              <a:t>Format</a:t>
            </a:r>
            <a:endParaRPr lang="en-US" sz="4400" dirty="0"/>
          </a:p>
        </p:txBody>
      </p:sp>
      <p:sp>
        <p:nvSpPr>
          <p:cNvPr id="3" name="Content Placeholder 2"/>
          <p:cNvSpPr>
            <a:spLocks noGrp="1"/>
          </p:cNvSpPr>
          <p:nvPr>
            <p:ph idx="1"/>
          </p:nvPr>
        </p:nvSpPr>
        <p:spPr>
          <a:xfrm>
            <a:off x="1416050" y="1129709"/>
            <a:ext cx="6636016" cy="3799246"/>
          </a:xfrm>
        </p:spPr>
        <p:txBody>
          <a:bodyPr>
            <a:normAutofit/>
          </a:bodyPr>
          <a:lstStyle/>
          <a:p>
            <a:pPr>
              <a:defRPr/>
            </a:pPr>
            <a:endParaRPr lang="en-US" dirty="0"/>
          </a:p>
          <a:p>
            <a:pPr>
              <a:defRPr/>
            </a:pPr>
            <a:r>
              <a:rPr lang="en-US" dirty="0" smtClean="0"/>
              <a:t>   </a:t>
            </a:r>
            <a:r>
              <a:rPr lang="en-US" dirty="0">
                <a:solidFill>
                  <a:schemeClr val="tx1"/>
                </a:solidFill>
              </a:rPr>
              <a:t>The research studies presented in this CAT paper were located using the PubMed database.  The first search was conducted on October 10, 2011 using the keywords “dual task training” and “older adults.”  The search yielded 43 articles, including reviews and case studies that were selected as background information on the topic.   A second PubMed search was conducted on October 15, 2011, using the same key words, and adding the filter “Randomized Controlled Trial’.  This search yielded 12 articles, of which three studies were chosen for review in this paper. </a:t>
            </a:r>
          </a:p>
          <a:p>
            <a:endParaRPr lang="en-US" dirty="0"/>
          </a:p>
        </p:txBody>
      </p:sp>
      <p:sp>
        <p:nvSpPr>
          <p:cNvPr id="4" name="Content Placeholder 3"/>
          <p:cNvSpPr>
            <a:spLocks noGrp="1"/>
          </p:cNvSpPr>
          <p:nvPr>
            <p:ph sz="quarter" idx="10"/>
          </p:nvPr>
        </p:nvSpPr>
        <p:spPr>
          <a:xfrm>
            <a:off x="1439234" y="786809"/>
            <a:ext cx="6636017" cy="342900"/>
          </a:xfrm>
        </p:spPr>
        <p:txBody>
          <a:bodyPr/>
          <a:lstStyle/>
          <a:p>
            <a:r>
              <a:rPr lang="en-US" dirty="0"/>
              <a:t>Search </a:t>
            </a:r>
            <a:r>
              <a:rPr lang="en-US" dirty="0" smtClean="0"/>
              <a:t>Technique Example</a:t>
            </a:r>
            <a:endParaRPr lang="en-US" dirty="0"/>
          </a:p>
          <a:p>
            <a:endParaRPr lang="en-US" dirty="0"/>
          </a:p>
        </p:txBody>
      </p:sp>
    </p:spTree>
    <p:extLst>
      <p:ext uri="{BB962C8B-B14F-4D97-AF65-F5344CB8AC3E}">
        <p14:creationId xmlns:p14="http://schemas.microsoft.com/office/powerpoint/2010/main" val="3164043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049" y="296874"/>
            <a:ext cx="6636018" cy="543098"/>
          </a:xfrm>
        </p:spPr>
        <p:txBody>
          <a:bodyPr/>
          <a:lstStyle/>
          <a:p>
            <a:r>
              <a:rPr lang="en-US" sz="4400" dirty="0" smtClean="0"/>
              <a:t>Format</a:t>
            </a:r>
            <a:endParaRPr lang="en-US" sz="4400" dirty="0"/>
          </a:p>
        </p:txBody>
      </p:sp>
      <p:sp>
        <p:nvSpPr>
          <p:cNvPr id="3" name="Content Placeholder 2"/>
          <p:cNvSpPr>
            <a:spLocks noGrp="1"/>
          </p:cNvSpPr>
          <p:nvPr>
            <p:ph idx="1"/>
          </p:nvPr>
        </p:nvSpPr>
        <p:spPr>
          <a:xfrm>
            <a:off x="1416050" y="925033"/>
            <a:ext cx="6636016" cy="4003921"/>
          </a:xfrm>
        </p:spPr>
        <p:txBody>
          <a:bodyPr>
            <a:normAutofit lnSpcReduction="10000"/>
          </a:bodyPr>
          <a:lstStyle/>
          <a:p>
            <a:pPr>
              <a:defRPr/>
            </a:pPr>
            <a:r>
              <a:rPr lang="en-US" sz="2200" b="1" dirty="0" smtClean="0">
                <a:solidFill>
                  <a:schemeClr val="tx1"/>
                </a:solidFill>
              </a:rPr>
              <a:t>E. Selection </a:t>
            </a:r>
            <a:r>
              <a:rPr lang="en-US" sz="2200" b="1" dirty="0">
                <a:solidFill>
                  <a:schemeClr val="tx1"/>
                </a:solidFill>
              </a:rPr>
              <a:t>Rationale</a:t>
            </a:r>
          </a:p>
          <a:p>
            <a:pPr lvl="1" indent="-342900">
              <a:buFont typeface="Arial" charset="0"/>
              <a:buChar char="–"/>
              <a:defRPr/>
            </a:pPr>
            <a:r>
              <a:rPr lang="en-US" sz="2200" dirty="0">
                <a:solidFill>
                  <a:schemeClr val="tx1"/>
                </a:solidFill>
              </a:rPr>
              <a:t>Start this section with a list of the three articles you have chosen, formatted in an acceptable bibliographic style (see next slide for example)</a:t>
            </a:r>
          </a:p>
          <a:p>
            <a:pPr marL="400050" lvl="1" indent="0">
              <a:buNone/>
              <a:defRPr/>
            </a:pPr>
            <a:endParaRPr lang="en-US" sz="2200" dirty="0">
              <a:solidFill>
                <a:schemeClr val="tx1"/>
              </a:solidFill>
            </a:endParaRPr>
          </a:p>
          <a:p>
            <a:pPr lvl="1">
              <a:buFont typeface="Arial" charset="0"/>
              <a:buChar char="–"/>
              <a:defRPr/>
            </a:pPr>
            <a:r>
              <a:rPr lang="en-US" sz="2200" dirty="0">
                <a:solidFill>
                  <a:schemeClr val="tx1"/>
                </a:solidFill>
              </a:rPr>
              <a:t>Justify why the articles you selected were the best available for answering your PICO question</a:t>
            </a:r>
          </a:p>
          <a:p>
            <a:pPr marL="457200" lvl="1" indent="0">
              <a:buNone/>
              <a:defRPr/>
            </a:pPr>
            <a:endParaRPr lang="en-US" sz="2200" dirty="0">
              <a:solidFill>
                <a:schemeClr val="tx1"/>
              </a:solidFill>
            </a:endParaRPr>
          </a:p>
          <a:p>
            <a:pPr lvl="1">
              <a:buFont typeface="Arial" charset="0"/>
              <a:buChar char="–"/>
              <a:defRPr/>
            </a:pPr>
            <a:r>
              <a:rPr lang="en-US" sz="2200" dirty="0">
                <a:solidFill>
                  <a:schemeClr val="tx1"/>
                </a:solidFill>
                <a:ea typeface="ＭＳ Ｐゴシック" pitchFamily="-65" charset="-128"/>
              </a:rPr>
              <a:t>Explain how each paper chosen answers the PICO question (include the  intervention and comparison treatments)</a:t>
            </a:r>
          </a:p>
          <a:p>
            <a:endParaRPr lang="en-US" dirty="0"/>
          </a:p>
        </p:txBody>
      </p:sp>
    </p:spTree>
    <p:extLst>
      <p:ext uri="{BB962C8B-B14F-4D97-AF65-F5344CB8AC3E}">
        <p14:creationId xmlns:p14="http://schemas.microsoft.com/office/powerpoint/2010/main" val="4169079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049" y="296874"/>
            <a:ext cx="6636018" cy="585628"/>
          </a:xfrm>
        </p:spPr>
        <p:txBody>
          <a:bodyPr/>
          <a:lstStyle/>
          <a:p>
            <a:r>
              <a:rPr lang="en-US" sz="4400" dirty="0" smtClean="0"/>
              <a:t>Format</a:t>
            </a:r>
            <a:endParaRPr lang="en-US" sz="4400" dirty="0"/>
          </a:p>
        </p:txBody>
      </p:sp>
      <p:sp>
        <p:nvSpPr>
          <p:cNvPr id="3" name="Content Placeholder 2"/>
          <p:cNvSpPr>
            <a:spLocks noGrp="1"/>
          </p:cNvSpPr>
          <p:nvPr>
            <p:ph idx="1"/>
          </p:nvPr>
        </p:nvSpPr>
        <p:spPr>
          <a:xfrm>
            <a:off x="1416050" y="1225403"/>
            <a:ext cx="6636016" cy="3703552"/>
          </a:xfrm>
        </p:spPr>
        <p:txBody>
          <a:bodyPr>
            <a:normAutofit fontScale="77500" lnSpcReduction="20000"/>
          </a:bodyPr>
          <a:lstStyle/>
          <a:p>
            <a:pPr>
              <a:defRPr/>
            </a:pPr>
            <a:endParaRPr lang="en-US" sz="1600" dirty="0"/>
          </a:p>
          <a:p>
            <a:pPr>
              <a:defRPr/>
            </a:pPr>
            <a:r>
              <a:rPr lang="en-US" sz="1600" dirty="0"/>
              <a:t>	</a:t>
            </a:r>
            <a:r>
              <a:rPr lang="en-US" sz="1600" dirty="0">
                <a:solidFill>
                  <a:schemeClr val="tx1"/>
                </a:solidFill>
              </a:rPr>
              <a:t>The articles chosen for this review are:</a:t>
            </a:r>
          </a:p>
          <a:p>
            <a:pPr>
              <a:defRPr/>
            </a:pPr>
            <a:endParaRPr lang="en-US" sz="1600" dirty="0">
              <a:solidFill>
                <a:schemeClr val="tx1"/>
              </a:solidFill>
            </a:endParaRPr>
          </a:p>
          <a:p>
            <a:pPr marL="914400" lvl="1" indent="-182880">
              <a:spcBef>
                <a:spcPts val="0"/>
              </a:spcBef>
              <a:buFont typeface="+mj-lt"/>
              <a:buAutoNum type="arabicPeriod"/>
              <a:defRPr/>
            </a:pPr>
            <a:r>
              <a:rPr lang="en-US" sz="1600" dirty="0" err="1">
                <a:solidFill>
                  <a:schemeClr val="tx1"/>
                </a:solidFill>
              </a:rPr>
              <a:t>Bruer</a:t>
            </a:r>
            <a:r>
              <a:rPr lang="en-US" sz="1600" dirty="0">
                <a:solidFill>
                  <a:schemeClr val="tx1"/>
                </a:solidFill>
              </a:rPr>
              <a:t>, R.A., </a:t>
            </a:r>
            <a:r>
              <a:rPr lang="en-US" sz="1600" dirty="0" err="1">
                <a:solidFill>
                  <a:schemeClr val="tx1"/>
                </a:solidFill>
              </a:rPr>
              <a:t>Spitznagel</a:t>
            </a:r>
            <a:r>
              <a:rPr lang="en-US" sz="1600" dirty="0">
                <a:solidFill>
                  <a:schemeClr val="tx1"/>
                </a:solidFill>
              </a:rPr>
              <a:t>,  E., &amp; </a:t>
            </a:r>
            <a:r>
              <a:rPr lang="en-US" sz="1600" dirty="0" err="1">
                <a:solidFill>
                  <a:schemeClr val="tx1"/>
                </a:solidFill>
              </a:rPr>
              <a:t>Cloninger</a:t>
            </a:r>
            <a:r>
              <a:rPr lang="en-US" sz="1600" dirty="0">
                <a:solidFill>
                  <a:schemeClr val="tx1"/>
                </a:solidFill>
              </a:rPr>
              <a:t> C. R. (2007). The Temporal Limits of Cognitive Change from Music Therapy in Elderly Persons with Dementia or </a:t>
            </a:r>
            <a:r>
              <a:rPr lang="en-US" sz="1600" dirty="0" err="1">
                <a:solidFill>
                  <a:schemeClr val="tx1"/>
                </a:solidFill>
              </a:rPr>
              <a:t>Demential</a:t>
            </a:r>
            <a:r>
              <a:rPr lang="en-US" sz="1600" dirty="0">
                <a:solidFill>
                  <a:schemeClr val="tx1"/>
                </a:solidFill>
              </a:rPr>
              <a:t>-Like Cognitive Impairment: A Randomized Controlled Trial. </a:t>
            </a:r>
            <a:r>
              <a:rPr lang="en-US" sz="1600" i="1" dirty="0">
                <a:solidFill>
                  <a:schemeClr val="tx1"/>
                </a:solidFill>
              </a:rPr>
              <a:t>Journal of Music Therapy</a:t>
            </a:r>
            <a:r>
              <a:rPr lang="en-US" sz="1600" dirty="0">
                <a:solidFill>
                  <a:schemeClr val="tx1"/>
                </a:solidFill>
              </a:rPr>
              <a:t>, </a:t>
            </a:r>
            <a:r>
              <a:rPr lang="en-US" sz="1600" i="1" dirty="0">
                <a:solidFill>
                  <a:schemeClr val="tx1"/>
                </a:solidFill>
              </a:rPr>
              <a:t>44</a:t>
            </a:r>
            <a:r>
              <a:rPr lang="en-US" sz="1600" dirty="0">
                <a:solidFill>
                  <a:schemeClr val="tx1"/>
                </a:solidFill>
              </a:rPr>
              <a:t>(4), 308-328.</a:t>
            </a:r>
          </a:p>
          <a:p>
            <a:pPr marL="914400" lvl="1" indent="-182880">
              <a:spcBef>
                <a:spcPts val="0"/>
              </a:spcBef>
              <a:buFont typeface="+mj-lt"/>
              <a:buAutoNum type="arabicPeriod"/>
              <a:defRPr/>
            </a:pPr>
            <a:endParaRPr lang="en-US" sz="1600" dirty="0">
              <a:solidFill>
                <a:schemeClr val="tx1"/>
              </a:solidFill>
            </a:endParaRPr>
          </a:p>
          <a:p>
            <a:pPr marL="914400" lvl="1" indent="-182880">
              <a:spcBef>
                <a:spcPts val="0"/>
              </a:spcBef>
              <a:buFont typeface="+mj-lt"/>
              <a:buAutoNum type="arabicPeriod"/>
              <a:defRPr/>
            </a:pPr>
            <a:r>
              <a:rPr lang="en-US" sz="1600" dirty="0">
                <a:solidFill>
                  <a:schemeClr val="tx1"/>
                </a:solidFill>
              </a:rPr>
              <a:t>Thompson, R.G., Moulin, C.J.A.,  </a:t>
            </a:r>
            <a:r>
              <a:rPr lang="en-US" sz="1600" dirty="0" err="1">
                <a:solidFill>
                  <a:schemeClr val="tx1"/>
                </a:solidFill>
              </a:rPr>
              <a:t>Hayre</a:t>
            </a:r>
            <a:r>
              <a:rPr lang="en-US" sz="1600" dirty="0">
                <a:solidFill>
                  <a:schemeClr val="tx1"/>
                </a:solidFill>
              </a:rPr>
              <a:t>, S., &amp; Jones, R.W. (2005). Music enhances category fluency in </a:t>
            </a:r>
            <a:r>
              <a:rPr lang="en-US" sz="1600" dirty="0" err="1">
                <a:solidFill>
                  <a:schemeClr val="tx1"/>
                </a:solidFill>
              </a:rPr>
              <a:t>healthly</a:t>
            </a:r>
            <a:r>
              <a:rPr lang="en-US" sz="1600" dirty="0">
                <a:solidFill>
                  <a:schemeClr val="tx1"/>
                </a:solidFill>
              </a:rPr>
              <a:t> older adults and Alzheimer’s disease patients. </a:t>
            </a:r>
            <a:r>
              <a:rPr lang="en-US" sz="1600" i="1" dirty="0">
                <a:solidFill>
                  <a:schemeClr val="tx1"/>
                </a:solidFill>
              </a:rPr>
              <a:t>Experimental Aging Research, 31</a:t>
            </a:r>
            <a:r>
              <a:rPr lang="en-US" sz="1600" dirty="0">
                <a:solidFill>
                  <a:schemeClr val="tx1"/>
                </a:solidFill>
              </a:rPr>
              <a:t>, 91-99.</a:t>
            </a:r>
          </a:p>
          <a:p>
            <a:pPr marL="914400" lvl="1" indent="-182880">
              <a:spcBef>
                <a:spcPts val="0"/>
              </a:spcBef>
              <a:buFont typeface="+mj-lt"/>
              <a:buAutoNum type="arabicPeriod"/>
              <a:defRPr/>
            </a:pPr>
            <a:endParaRPr lang="en-US" sz="1600" dirty="0">
              <a:solidFill>
                <a:schemeClr val="tx1"/>
              </a:solidFill>
            </a:endParaRPr>
          </a:p>
          <a:p>
            <a:pPr marL="914400" lvl="1" indent="-182880">
              <a:spcBef>
                <a:spcPts val="0"/>
              </a:spcBef>
              <a:buFont typeface="+mj-lt"/>
              <a:buAutoNum type="arabicPeriod"/>
              <a:defRPr/>
            </a:pPr>
            <a:r>
              <a:rPr lang="en-US" sz="1600" dirty="0">
                <a:solidFill>
                  <a:schemeClr val="tx1"/>
                </a:solidFill>
              </a:rPr>
              <a:t>Van de </a:t>
            </a:r>
            <a:r>
              <a:rPr lang="en-US" sz="1600" dirty="0" err="1">
                <a:solidFill>
                  <a:schemeClr val="tx1"/>
                </a:solidFill>
              </a:rPr>
              <a:t>Winckel</a:t>
            </a:r>
            <a:r>
              <a:rPr lang="en-US" sz="1600" dirty="0">
                <a:solidFill>
                  <a:schemeClr val="tx1"/>
                </a:solidFill>
              </a:rPr>
              <a:t>, A., </a:t>
            </a:r>
            <a:r>
              <a:rPr lang="en-US" sz="1600" dirty="0" err="1">
                <a:solidFill>
                  <a:schemeClr val="tx1"/>
                </a:solidFill>
              </a:rPr>
              <a:t>Feys</a:t>
            </a:r>
            <a:r>
              <a:rPr lang="en-US" sz="1600" dirty="0">
                <a:solidFill>
                  <a:schemeClr val="tx1"/>
                </a:solidFill>
              </a:rPr>
              <a:t>, H., &amp; </a:t>
            </a:r>
            <a:r>
              <a:rPr lang="en-US" sz="1600" dirty="0" err="1">
                <a:solidFill>
                  <a:schemeClr val="tx1"/>
                </a:solidFill>
              </a:rPr>
              <a:t>DeWeerdt</a:t>
            </a:r>
            <a:r>
              <a:rPr lang="en-US" sz="1600" dirty="0">
                <a:solidFill>
                  <a:schemeClr val="tx1"/>
                </a:solidFill>
              </a:rPr>
              <a:t>, W.D. (2004). Cognitive and behavioral effects of music-based exercises in patients with dementia. </a:t>
            </a:r>
            <a:r>
              <a:rPr lang="en-US" sz="1600" i="1" dirty="0">
                <a:solidFill>
                  <a:schemeClr val="tx1"/>
                </a:solidFill>
              </a:rPr>
              <a:t>Clinical Rehabilitation 18</a:t>
            </a:r>
            <a:r>
              <a:rPr lang="en-US" sz="1600" dirty="0">
                <a:solidFill>
                  <a:schemeClr val="tx1"/>
                </a:solidFill>
              </a:rPr>
              <a:t>, 253-260.</a:t>
            </a:r>
          </a:p>
          <a:p>
            <a:pPr>
              <a:defRPr/>
            </a:pPr>
            <a:r>
              <a:rPr lang="en-US" sz="1600" dirty="0">
                <a:solidFill>
                  <a:schemeClr val="tx1"/>
                </a:solidFill>
              </a:rPr>
              <a:t> </a:t>
            </a:r>
          </a:p>
          <a:p>
            <a:pPr>
              <a:defRPr/>
            </a:pPr>
            <a:r>
              <a:rPr lang="en-US" sz="1600" dirty="0">
                <a:solidFill>
                  <a:schemeClr val="tx1"/>
                </a:solidFill>
              </a:rPr>
              <a:t>     Two articles (</a:t>
            </a:r>
            <a:r>
              <a:rPr lang="en-US" sz="1600" dirty="0" err="1">
                <a:solidFill>
                  <a:schemeClr val="tx1"/>
                </a:solidFill>
              </a:rPr>
              <a:t>Bruer</a:t>
            </a:r>
            <a:r>
              <a:rPr lang="en-US" sz="1600" dirty="0">
                <a:solidFill>
                  <a:schemeClr val="tx1"/>
                </a:solidFill>
              </a:rPr>
              <a:t>, </a:t>
            </a:r>
            <a:r>
              <a:rPr lang="en-US" sz="1600" dirty="0" err="1">
                <a:solidFill>
                  <a:schemeClr val="tx1"/>
                </a:solidFill>
              </a:rPr>
              <a:t>Spitznagel</a:t>
            </a:r>
            <a:r>
              <a:rPr lang="en-US" sz="1600" dirty="0">
                <a:solidFill>
                  <a:schemeClr val="tx1"/>
                </a:solidFill>
              </a:rPr>
              <a:t> &amp; </a:t>
            </a:r>
            <a:r>
              <a:rPr lang="en-US" sz="1600" dirty="0" err="1">
                <a:solidFill>
                  <a:schemeClr val="tx1"/>
                </a:solidFill>
              </a:rPr>
              <a:t>Cloninger</a:t>
            </a:r>
            <a:r>
              <a:rPr lang="en-US" sz="1600" dirty="0">
                <a:solidFill>
                  <a:schemeClr val="tx1"/>
                </a:solidFill>
              </a:rPr>
              <a:t>, 2007, and Van de </a:t>
            </a:r>
            <a:r>
              <a:rPr lang="en-US" sz="1600" dirty="0" err="1">
                <a:solidFill>
                  <a:schemeClr val="tx1"/>
                </a:solidFill>
              </a:rPr>
              <a:t>Winckel</a:t>
            </a:r>
            <a:r>
              <a:rPr lang="en-US" sz="1600" dirty="0">
                <a:solidFill>
                  <a:schemeClr val="tx1"/>
                </a:solidFill>
              </a:rPr>
              <a:t>, </a:t>
            </a:r>
            <a:r>
              <a:rPr lang="en-US" sz="1600" dirty="0" err="1">
                <a:solidFill>
                  <a:schemeClr val="tx1"/>
                </a:solidFill>
              </a:rPr>
              <a:t>Feys</a:t>
            </a:r>
            <a:r>
              <a:rPr lang="en-US" sz="1600" dirty="0">
                <a:solidFill>
                  <a:schemeClr val="tx1"/>
                </a:solidFill>
              </a:rPr>
              <a:t>, &amp; </a:t>
            </a:r>
            <a:r>
              <a:rPr lang="en-US" sz="1600" dirty="0" err="1">
                <a:solidFill>
                  <a:schemeClr val="tx1"/>
                </a:solidFill>
              </a:rPr>
              <a:t>DeWeerdt</a:t>
            </a:r>
            <a:r>
              <a:rPr lang="en-US" sz="1600" dirty="0">
                <a:solidFill>
                  <a:schemeClr val="tx1"/>
                </a:solidFill>
              </a:rPr>
              <a:t>, 2004 ) were selected from searches of the PubMed database. The third article  (Thompson, Moulin, </a:t>
            </a:r>
            <a:r>
              <a:rPr lang="en-US" sz="1600" dirty="0" err="1">
                <a:solidFill>
                  <a:schemeClr val="tx1"/>
                </a:solidFill>
              </a:rPr>
              <a:t>Hayre</a:t>
            </a:r>
            <a:r>
              <a:rPr lang="en-US" sz="1600" dirty="0">
                <a:solidFill>
                  <a:schemeClr val="tx1"/>
                </a:solidFill>
              </a:rPr>
              <a:t> &amp; Jones, 2005) was chosen from a subsequent search of the CINHAL database.  These articles were chosen based on study design (randomized controlled trial), study population (age-matched older adults with and without dementia), and research outcomes (mental assessment scores).  All three studies used appropriate and stringent inclusion/exclusion criteria to assure similarity of comparison populations. Finally, these studies were selected because their common outcome measure, cognitive performance, allowed comparisons that would help support or refute the PICO question. </a:t>
            </a:r>
          </a:p>
          <a:p>
            <a:endParaRPr lang="en-US" dirty="0">
              <a:solidFill>
                <a:schemeClr val="tx1"/>
              </a:solidFill>
            </a:endParaRPr>
          </a:p>
        </p:txBody>
      </p:sp>
      <p:sp>
        <p:nvSpPr>
          <p:cNvPr id="4" name="Content Placeholder 3"/>
          <p:cNvSpPr>
            <a:spLocks noGrp="1"/>
          </p:cNvSpPr>
          <p:nvPr>
            <p:ph sz="quarter" idx="10"/>
          </p:nvPr>
        </p:nvSpPr>
        <p:spPr>
          <a:xfrm>
            <a:off x="1460499" y="882502"/>
            <a:ext cx="6636017" cy="342900"/>
          </a:xfrm>
        </p:spPr>
        <p:txBody>
          <a:bodyPr/>
          <a:lstStyle/>
          <a:p>
            <a:r>
              <a:rPr lang="en-US" dirty="0" smtClean="0"/>
              <a:t>Selection Rationale Example</a:t>
            </a:r>
            <a:endParaRPr lang="en-US" dirty="0"/>
          </a:p>
        </p:txBody>
      </p:sp>
    </p:spTree>
    <p:extLst>
      <p:ext uri="{BB962C8B-B14F-4D97-AF65-F5344CB8AC3E}">
        <p14:creationId xmlns:p14="http://schemas.microsoft.com/office/powerpoint/2010/main" val="1733098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049" y="296874"/>
            <a:ext cx="6636018" cy="585628"/>
          </a:xfrm>
        </p:spPr>
        <p:txBody>
          <a:bodyPr/>
          <a:lstStyle/>
          <a:p>
            <a:r>
              <a:rPr lang="en-US" sz="4400" dirty="0" smtClean="0"/>
              <a:t>Format</a:t>
            </a:r>
            <a:endParaRPr lang="en-US" sz="4400" dirty="0"/>
          </a:p>
        </p:txBody>
      </p:sp>
      <p:sp>
        <p:nvSpPr>
          <p:cNvPr id="3" name="Content Placeholder 2"/>
          <p:cNvSpPr>
            <a:spLocks noGrp="1"/>
          </p:cNvSpPr>
          <p:nvPr>
            <p:ph idx="1"/>
          </p:nvPr>
        </p:nvSpPr>
        <p:spPr>
          <a:xfrm>
            <a:off x="1416050" y="882503"/>
            <a:ext cx="6636016" cy="4046452"/>
          </a:xfrm>
        </p:spPr>
        <p:txBody>
          <a:bodyPr>
            <a:normAutofit fontScale="92500" lnSpcReduction="20000"/>
          </a:bodyPr>
          <a:lstStyle/>
          <a:p>
            <a:pPr>
              <a:defRPr/>
            </a:pPr>
            <a:r>
              <a:rPr lang="en-US" b="1" dirty="0"/>
              <a:t>.     </a:t>
            </a:r>
            <a:r>
              <a:rPr lang="en-US" b="1" dirty="0" smtClean="0">
                <a:solidFill>
                  <a:schemeClr val="tx1"/>
                </a:solidFill>
              </a:rPr>
              <a:t>F.   </a:t>
            </a:r>
            <a:r>
              <a:rPr lang="en-US" sz="2400" b="1" dirty="0" smtClean="0">
                <a:solidFill>
                  <a:schemeClr val="tx1"/>
                </a:solidFill>
              </a:rPr>
              <a:t>Methods</a:t>
            </a:r>
            <a:endParaRPr lang="en-US" sz="2400" b="1" dirty="0">
              <a:solidFill>
                <a:schemeClr val="tx1"/>
              </a:solidFill>
            </a:endParaRPr>
          </a:p>
          <a:p>
            <a:pPr lvl="1">
              <a:buFont typeface="Arial" charset="0"/>
              <a:buChar char="–"/>
              <a:defRPr/>
            </a:pPr>
            <a:r>
              <a:rPr lang="en-US" sz="2400" dirty="0">
                <a:solidFill>
                  <a:schemeClr val="tx1"/>
                </a:solidFill>
              </a:rPr>
              <a:t>Present the methods for each article separately under the first author’s name (i.e. </a:t>
            </a:r>
            <a:r>
              <a:rPr lang="en-US" sz="2400" i="1" dirty="0">
                <a:solidFill>
                  <a:schemeClr val="tx1"/>
                </a:solidFill>
              </a:rPr>
              <a:t>Ferraro et al.</a:t>
            </a:r>
            <a:r>
              <a:rPr lang="en-US" sz="2400" dirty="0">
                <a:solidFill>
                  <a:schemeClr val="tx1"/>
                </a:solidFill>
              </a:rPr>
              <a:t>) </a:t>
            </a:r>
          </a:p>
          <a:p>
            <a:pPr lvl="1">
              <a:buFont typeface="Arial" charset="0"/>
              <a:buChar char="–"/>
              <a:defRPr/>
            </a:pPr>
            <a:r>
              <a:rPr lang="en-US" sz="2400" dirty="0">
                <a:solidFill>
                  <a:schemeClr val="tx1"/>
                </a:solidFill>
              </a:rPr>
              <a:t>include the following information </a:t>
            </a:r>
          </a:p>
          <a:p>
            <a:pPr lvl="2">
              <a:buFont typeface="Arial" charset="0"/>
              <a:buChar char="•"/>
              <a:defRPr/>
            </a:pPr>
            <a:r>
              <a:rPr lang="en-US" dirty="0">
                <a:solidFill>
                  <a:schemeClr val="tx1"/>
                </a:solidFill>
              </a:rPr>
              <a:t>The purpose of the study</a:t>
            </a:r>
          </a:p>
          <a:p>
            <a:pPr lvl="2">
              <a:buFont typeface="Arial" charset="0"/>
              <a:buChar char="•"/>
              <a:defRPr/>
            </a:pPr>
            <a:r>
              <a:rPr lang="en-US" dirty="0">
                <a:solidFill>
                  <a:schemeClr val="tx1"/>
                </a:solidFill>
              </a:rPr>
              <a:t>The authors’ hypothesis</a:t>
            </a:r>
          </a:p>
          <a:p>
            <a:pPr lvl="2">
              <a:buFont typeface="Arial" charset="0"/>
              <a:buChar char="•"/>
              <a:defRPr/>
            </a:pPr>
            <a:r>
              <a:rPr lang="en-US" dirty="0">
                <a:solidFill>
                  <a:schemeClr val="tx1"/>
                </a:solidFill>
              </a:rPr>
              <a:t>sample size, subject population, outcome measure(s), intervention(s), randomization scheme, inclusion/exclusion criteria, statistical methods, and any other pertinent information.</a:t>
            </a:r>
          </a:p>
          <a:p>
            <a:pPr lvl="2">
              <a:buFont typeface="Arial" charset="0"/>
              <a:buChar char="•"/>
              <a:defRPr/>
            </a:pPr>
            <a:r>
              <a:rPr lang="en-US" dirty="0">
                <a:solidFill>
                  <a:schemeClr val="tx1"/>
                </a:solidFill>
              </a:rPr>
              <a:t>Discuss how study methods strengthen internal and external validity.</a:t>
            </a:r>
          </a:p>
          <a:p>
            <a:pPr lvl="2">
              <a:buFont typeface="Arial" charset="0"/>
              <a:buChar char="•"/>
              <a:defRPr/>
            </a:pPr>
            <a:r>
              <a:rPr lang="en-US" dirty="0">
                <a:solidFill>
                  <a:schemeClr val="tx1"/>
                </a:solidFill>
              </a:rPr>
              <a:t>Describe how the outcome measures relate to the PICO question.</a:t>
            </a:r>
          </a:p>
          <a:p>
            <a:endParaRPr lang="en-US" dirty="0"/>
          </a:p>
        </p:txBody>
      </p:sp>
    </p:spTree>
    <p:extLst>
      <p:ext uri="{BB962C8B-B14F-4D97-AF65-F5344CB8AC3E}">
        <p14:creationId xmlns:p14="http://schemas.microsoft.com/office/powerpoint/2010/main" val="865401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031" y="137386"/>
            <a:ext cx="6636018" cy="670689"/>
          </a:xfrm>
        </p:spPr>
        <p:txBody>
          <a:bodyPr/>
          <a:lstStyle/>
          <a:p>
            <a:r>
              <a:rPr lang="en-US" sz="4400" dirty="0" smtClean="0"/>
              <a:t>Format</a:t>
            </a:r>
            <a:endParaRPr lang="en-US" sz="4400" dirty="0"/>
          </a:p>
        </p:txBody>
      </p:sp>
      <p:sp>
        <p:nvSpPr>
          <p:cNvPr id="3" name="Content Placeholder 2"/>
          <p:cNvSpPr>
            <a:spLocks noGrp="1"/>
          </p:cNvSpPr>
          <p:nvPr>
            <p:ph idx="1"/>
          </p:nvPr>
        </p:nvSpPr>
        <p:spPr>
          <a:xfrm>
            <a:off x="1416050" y="808075"/>
            <a:ext cx="6636016" cy="4120879"/>
          </a:xfrm>
        </p:spPr>
        <p:txBody>
          <a:bodyPr>
            <a:normAutofit fontScale="85000" lnSpcReduction="10000"/>
          </a:bodyPr>
          <a:lstStyle/>
          <a:p>
            <a:pPr>
              <a:defRPr/>
            </a:pPr>
            <a:r>
              <a:rPr lang="en-US" sz="1800" b="1" dirty="0" smtClean="0">
                <a:solidFill>
                  <a:schemeClr val="tx1"/>
                </a:solidFill>
              </a:rPr>
              <a:t>G. Results</a:t>
            </a:r>
            <a:endParaRPr lang="en-US" sz="1800" b="1" dirty="0">
              <a:solidFill>
                <a:schemeClr val="tx1"/>
              </a:solidFill>
            </a:endParaRPr>
          </a:p>
          <a:p>
            <a:pPr lvl="1">
              <a:buFont typeface="Arial" charset="0"/>
              <a:buChar char="–"/>
              <a:defRPr/>
            </a:pPr>
            <a:r>
              <a:rPr lang="en-US" sz="1800" dirty="0">
                <a:solidFill>
                  <a:schemeClr val="tx1"/>
                </a:solidFill>
              </a:rPr>
              <a:t>Present the results for each article separately under the first author’s name (i.e. </a:t>
            </a:r>
            <a:r>
              <a:rPr lang="en-US" sz="1800" i="1" dirty="0">
                <a:solidFill>
                  <a:schemeClr val="tx1"/>
                </a:solidFill>
              </a:rPr>
              <a:t>Ferraro et al)</a:t>
            </a:r>
            <a:endParaRPr lang="en-US" sz="1800" dirty="0">
              <a:solidFill>
                <a:schemeClr val="tx1"/>
              </a:solidFill>
            </a:endParaRPr>
          </a:p>
          <a:p>
            <a:pPr lvl="1">
              <a:buFont typeface="Arial" charset="0"/>
              <a:buChar char="–"/>
              <a:defRPr/>
            </a:pPr>
            <a:r>
              <a:rPr lang="en-US" sz="1800" dirty="0">
                <a:solidFill>
                  <a:schemeClr val="tx1"/>
                </a:solidFill>
              </a:rPr>
              <a:t>Describe the results of the study.  Be sure to include the following:</a:t>
            </a:r>
          </a:p>
          <a:p>
            <a:pPr lvl="2">
              <a:buFont typeface="Arial" charset="0"/>
              <a:buChar char="•"/>
              <a:defRPr/>
            </a:pPr>
            <a:r>
              <a:rPr lang="en-US" sz="1800" dirty="0">
                <a:solidFill>
                  <a:schemeClr val="tx1"/>
                </a:solidFill>
              </a:rPr>
              <a:t>Were there significant differences between intervention and comparison groups? Please elaborate to explain why.</a:t>
            </a:r>
          </a:p>
          <a:p>
            <a:pPr lvl="2">
              <a:buFont typeface="Arial" charset="0"/>
              <a:buChar char="•"/>
              <a:defRPr/>
            </a:pPr>
            <a:r>
              <a:rPr lang="en-US" sz="1800" dirty="0">
                <a:solidFill>
                  <a:schemeClr val="tx1"/>
                </a:solidFill>
              </a:rPr>
              <a:t>How do the findings relate to the PICO question?</a:t>
            </a:r>
          </a:p>
          <a:p>
            <a:pPr lvl="2">
              <a:buFont typeface="Arial" charset="0"/>
              <a:buChar char="•"/>
              <a:defRPr/>
            </a:pPr>
            <a:r>
              <a:rPr lang="en-US" sz="1800" dirty="0">
                <a:solidFill>
                  <a:schemeClr val="tx1"/>
                </a:solidFill>
              </a:rPr>
              <a:t>What are the authors’ conclusions?  Do you agree with them? In other words, do the findings support the hypothesis? Why or why not?</a:t>
            </a:r>
          </a:p>
          <a:p>
            <a:pPr lvl="2">
              <a:buFont typeface="Arial" charset="0"/>
              <a:buChar char="•"/>
              <a:defRPr/>
            </a:pPr>
            <a:r>
              <a:rPr lang="en-US" sz="1800" dirty="0">
                <a:solidFill>
                  <a:schemeClr val="tx1"/>
                </a:solidFill>
              </a:rPr>
              <a:t>Explain the results of the studies you reviewed. Focus on their relationship to your PICO question</a:t>
            </a:r>
          </a:p>
          <a:p>
            <a:pPr>
              <a:defRPr/>
            </a:pPr>
            <a:r>
              <a:rPr lang="en-US" sz="1800" b="1" dirty="0">
                <a:solidFill>
                  <a:schemeClr val="tx1"/>
                </a:solidFill>
              </a:rPr>
              <a:t>H.      Applicability of results</a:t>
            </a:r>
          </a:p>
          <a:p>
            <a:pPr lvl="1">
              <a:buFont typeface="Arial" charset="0"/>
              <a:buChar char="–"/>
              <a:defRPr/>
            </a:pPr>
            <a:r>
              <a:rPr lang="en-US" sz="1800" dirty="0">
                <a:solidFill>
                  <a:schemeClr val="tx1"/>
                </a:solidFill>
              </a:rPr>
              <a:t>Discuss the clinical relevance of the articles.  For each study, describe how the results will be useful for making evidence-based decisions. Be as specific as possible. </a:t>
            </a:r>
          </a:p>
          <a:p>
            <a:pPr marL="457200" lvl="1" indent="0">
              <a:buNone/>
              <a:defRPr/>
            </a:pPr>
            <a:endParaRPr lang="en-US" sz="1800" b="1" dirty="0">
              <a:solidFill>
                <a:schemeClr val="tx1"/>
              </a:solidFill>
            </a:endParaRPr>
          </a:p>
          <a:p>
            <a:pPr marL="457200" lvl="1" indent="0">
              <a:buNone/>
              <a:defRPr/>
            </a:pPr>
            <a:r>
              <a:rPr lang="en-US" sz="1800" b="1" dirty="0">
                <a:solidFill>
                  <a:schemeClr val="tx1"/>
                </a:solidFill>
              </a:rPr>
              <a:t>I.  References</a:t>
            </a:r>
            <a:r>
              <a:rPr lang="en-US" sz="1800" dirty="0">
                <a:solidFill>
                  <a:schemeClr val="tx1"/>
                </a:solidFill>
              </a:rPr>
              <a:t>. On a separate page, list all references used in appropriate format. </a:t>
            </a:r>
          </a:p>
          <a:p>
            <a:endParaRPr lang="en-US" dirty="0"/>
          </a:p>
        </p:txBody>
      </p:sp>
    </p:spTree>
    <p:extLst>
      <p:ext uri="{BB962C8B-B14F-4D97-AF65-F5344CB8AC3E}">
        <p14:creationId xmlns:p14="http://schemas.microsoft.com/office/powerpoint/2010/main" val="3312207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049" y="296874"/>
            <a:ext cx="6636018" cy="745117"/>
          </a:xfrm>
        </p:spPr>
        <p:txBody>
          <a:bodyPr/>
          <a:lstStyle/>
          <a:p>
            <a:r>
              <a:rPr lang="en-US" sz="4400" dirty="0" smtClean="0"/>
              <a:t>Additional Guidelines</a:t>
            </a:r>
            <a:endParaRPr lang="en-US" sz="4400" dirty="0"/>
          </a:p>
        </p:txBody>
      </p:sp>
      <p:sp>
        <p:nvSpPr>
          <p:cNvPr id="3" name="Content Placeholder 2"/>
          <p:cNvSpPr>
            <a:spLocks noGrp="1"/>
          </p:cNvSpPr>
          <p:nvPr>
            <p:ph idx="1"/>
          </p:nvPr>
        </p:nvSpPr>
        <p:spPr>
          <a:xfrm>
            <a:off x="1416050" y="1180214"/>
            <a:ext cx="7727950" cy="3963285"/>
          </a:xfrm>
        </p:spPr>
        <p:txBody>
          <a:bodyPr>
            <a:normAutofit fontScale="92500" lnSpcReduction="20000"/>
          </a:bodyPr>
          <a:lstStyle/>
          <a:p>
            <a:pPr>
              <a:buFont typeface="Arial" charset="0"/>
              <a:buChar char="•"/>
              <a:defRPr/>
            </a:pPr>
            <a:r>
              <a:rPr lang="en-US" sz="1800" dirty="0">
                <a:solidFill>
                  <a:schemeClr val="tx1"/>
                </a:solidFill>
              </a:rPr>
              <a:t>Font must be 11 or 12 point</a:t>
            </a:r>
          </a:p>
          <a:p>
            <a:pPr>
              <a:buFont typeface="Arial" charset="0"/>
              <a:buChar char="•"/>
              <a:defRPr/>
            </a:pPr>
            <a:r>
              <a:rPr lang="en-US" sz="1800" dirty="0">
                <a:solidFill>
                  <a:schemeClr val="tx1"/>
                </a:solidFill>
              </a:rPr>
              <a:t>Paper </a:t>
            </a:r>
            <a:r>
              <a:rPr lang="en-US" sz="1800" u="sng" dirty="0">
                <a:solidFill>
                  <a:schemeClr val="tx1"/>
                </a:solidFill>
              </a:rPr>
              <a:t>must</a:t>
            </a:r>
            <a:r>
              <a:rPr lang="en-US" sz="1800" dirty="0">
                <a:solidFill>
                  <a:schemeClr val="tx1"/>
                </a:solidFill>
              </a:rPr>
              <a:t> be double spaced</a:t>
            </a:r>
          </a:p>
          <a:p>
            <a:pPr>
              <a:buFont typeface="Arial" charset="0"/>
              <a:buChar char="•"/>
              <a:defRPr/>
            </a:pPr>
            <a:r>
              <a:rPr lang="en-US" sz="1800" dirty="0">
                <a:solidFill>
                  <a:schemeClr val="tx1"/>
                </a:solidFill>
              </a:rPr>
              <a:t>Papers </a:t>
            </a:r>
            <a:r>
              <a:rPr lang="en-US" sz="1800" u="sng" dirty="0">
                <a:solidFill>
                  <a:schemeClr val="tx1"/>
                </a:solidFill>
              </a:rPr>
              <a:t>must</a:t>
            </a:r>
            <a:r>
              <a:rPr lang="en-US" sz="1800" dirty="0">
                <a:solidFill>
                  <a:schemeClr val="tx1"/>
                </a:solidFill>
              </a:rPr>
              <a:t> be written in third person (no use of “I” or “we”) </a:t>
            </a:r>
          </a:p>
          <a:p>
            <a:pPr>
              <a:buFont typeface="Arial" charset="0"/>
              <a:buChar char="•"/>
              <a:defRPr/>
            </a:pPr>
            <a:r>
              <a:rPr lang="en-US" sz="1800" dirty="0">
                <a:solidFill>
                  <a:schemeClr val="tx1"/>
                </a:solidFill>
              </a:rPr>
              <a:t>Must be 3-4 pages, not counting the title page and references  and figures  (if included)</a:t>
            </a:r>
          </a:p>
          <a:p>
            <a:pPr marL="342900" lvl="1" indent="-342900">
              <a:buFont typeface="Arial" charset="0"/>
              <a:buChar char="•"/>
              <a:defRPr/>
            </a:pPr>
            <a:r>
              <a:rPr lang="en-US" sz="1800" dirty="0">
                <a:solidFill>
                  <a:schemeClr val="tx1"/>
                </a:solidFill>
              </a:rPr>
              <a:t>You can also use additional references to support your rationale for using selected papers or to support other points in paper</a:t>
            </a:r>
          </a:p>
          <a:p>
            <a:pPr>
              <a:buFont typeface="Arial" charset="0"/>
              <a:buChar char="•"/>
              <a:defRPr/>
            </a:pPr>
            <a:r>
              <a:rPr lang="en-US" sz="1800" dirty="0">
                <a:solidFill>
                  <a:schemeClr val="tx1"/>
                </a:solidFill>
              </a:rPr>
              <a:t>You may wish to summarize demographic and other information in tables.  If you choose to do so, please provide these on a separate page with appropriate labels</a:t>
            </a:r>
            <a:r>
              <a:rPr lang="en-US" sz="1800" dirty="0" smtClean="0">
                <a:solidFill>
                  <a:schemeClr val="tx1"/>
                </a:solidFill>
              </a:rPr>
              <a:t>.</a:t>
            </a:r>
          </a:p>
          <a:p>
            <a:pPr>
              <a:buFont typeface="Arial" charset="0"/>
              <a:buChar char="•"/>
              <a:defRPr/>
            </a:pPr>
            <a:endParaRPr lang="en-US" sz="1800" dirty="0">
              <a:solidFill>
                <a:schemeClr val="tx1"/>
              </a:solidFill>
            </a:endParaRPr>
          </a:p>
          <a:p>
            <a:pPr>
              <a:defRPr/>
            </a:pPr>
            <a:r>
              <a:rPr lang="en-US" sz="1800" dirty="0">
                <a:solidFill>
                  <a:schemeClr val="tx1"/>
                </a:solidFill>
              </a:rPr>
              <a:t>Be concise.  Avoid using slang, jargon, or meaningless expressions (“this particular</a:t>
            </a:r>
            <a:r>
              <a:rPr lang="en-US" sz="1800" dirty="0" smtClean="0">
                <a:solidFill>
                  <a:schemeClr val="tx1"/>
                </a:solidFill>
              </a:rPr>
              <a:t>…”)</a:t>
            </a:r>
          </a:p>
          <a:p>
            <a:pPr>
              <a:defRPr/>
            </a:pPr>
            <a:endParaRPr lang="en-US" sz="1800" dirty="0">
              <a:solidFill>
                <a:schemeClr val="tx1"/>
              </a:solidFill>
            </a:endParaRPr>
          </a:p>
          <a:p>
            <a:pPr>
              <a:defRPr/>
            </a:pPr>
            <a:r>
              <a:rPr lang="en-US" sz="1800" dirty="0">
                <a:solidFill>
                  <a:schemeClr val="tx1"/>
                </a:solidFill>
              </a:rPr>
              <a:t>Points will be deducted for misspellings, sentence fragments, and poor grammar. </a:t>
            </a:r>
          </a:p>
          <a:p>
            <a:pPr>
              <a:buFont typeface="Arial" charset="0"/>
              <a:buChar char="•"/>
              <a:defRPr/>
            </a:pPr>
            <a:endParaRPr lang="en-US" sz="1800" dirty="0">
              <a:solidFill>
                <a:schemeClr val="tx1"/>
              </a:solidFill>
            </a:endParaRPr>
          </a:p>
          <a:p>
            <a:pPr>
              <a:buFont typeface="Arial" charset="0"/>
              <a:buChar char="•"/>
              <a:defRPr/>
            </a:pPr>
            <a:r>
              <a:rPr lang="en-US" dirty="0">
                <a:solidFill>
                  <a:schemeClr val="tx1"/>
                </a:solidFill>
              </a:rPr>
              <a:t>Check out the Purdue Owl website:       http://owl.english.purdue.edu/</a:t>
            </a:r>
          </a:p>
          <a:p>
            <a:pPr>
              <a:buFont typeface="Arial" charset="0"/>
              <a:buChar char="•"/>
              <a:defRPr/>
            </a:pPr>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461915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algn="ctr"/>
            <a:r>
              <a:rPr lang="en-US" sz="2800" dirty="0" smtClean="0"/>
              <a:t>Please email with questions!</a:t>
            </a:r>
            <a:endParaRPr lang="en-US" sz="2800" dirty="0"/>
          </a:p>
        </p:txBody>
      </p:sp>
    </p:spTree>
    <p:extLst>
      <p:ext uri="{BB962C8B-B14F-4D97-AF65-F5344CB8AC3E}">
        <p14:creationId xmlns:p14="http://schemas.microsoft.com/office/powerpoint/2010/main" val="298217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89685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179</TotalTime>
  <Words>1246</Words>
  <Application>Microsoft Office PowerPoint</Application>
  <PresentationFormat>On-screen Show (16:9)</PresentationFormat>
  <Paragraphs>106</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MS PGothic</vt:lpstr>
      <vt:lpstr>Arial</vt:lpstr>
      <vt:lpstr>Arial-BoldMT</vt:lpstr>
      <vt:lpstr>Calibri</vt:lpstr>
      <vt:lpstr>Cambria</vt:lpstr>
      <vt:lpstr>Lucida Grande</vt:lpstr>
      <vt:lpstr>MS Mincho</vt:lpstr>
      <vt:lpstr>Times New Roman</vt:lpstr>
      <vt:lpstr>Default Theme</vt:lpstr>
      <vt:lpstr>CAHP 723</vt:lpstr>
      <vt:lpstr>Directions </vt:lpstr>
      <vt:lpstr>PICO Example</vt:lpstr>
      <vt:lpstr>Format</vt:lpstr>
      <vt:lpstr>Format</vt:lpstr>
      <vt:lpstr>Format</vt:lpstr>
      <vt:lpstr>Format</vt:lpstr>
      <vt:lpstr>Format</vt:lpstr>
      <vt:lpstr>Format</vt:lpstr>
      <vt:lpstr>Format</vt:lpstr>
      <vt:lpstr>Additional Guidelines</vt:lpstr>
      <vt:lpstr>Please email with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dc:creator>
  <cp:lastModifiedBy>Koth, Jana L</cp:lastModifiedBy>
  <cp:revision>30</cp:revision>
  <dcterms:created xsi:type="dcterms:W3CDTF">2014-09-17T15:14:42Z</dcterms:created>
  <dcterms:modified xsi:type="dcterms:W3CDTF">2020-10-06T16:44:44Z</dcterms:modified>
</cp:coreProperties>
</file>